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68" r:id="rId8"/>
    <p:sldId id="269" r:id="rId9"/>
    <p:sldId id="270" r:id="rId10"/>
    <p:sldId id="271" r:id="rId11"/>
    <p:sldId id="262" r:id="rId12"/>
    <p:sldId id="272" r:id="rId13"/>
    <p:sldId id="267" r:id="rId14"/>
    <p:sldId id="260" r:id="rId15"/>
    <p:sldId id="259" r:id="rId16"/>
    <p:sldId id="261" r:id="rId17"/>
    <p:sldId id="273" r:id="rId18"/>
    <p:sldId id="26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2CD63-2747-4980-9329-40195804D7F7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67FA-6074-4CA5-B4FD-C8CF5113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" TargetMode="External"/><Relationship Id="rId3" Type="http://schemas.openxmlformats.org/officeDocument/2006/relationships/hyperlink" Target="http://ru.jimdo.com/" TargetMode="External"/><Relationship Id="rId7" Type="http://schemas.openxmlformats.org/officeDocument/2006/relationships/hyperlink" Target="http://a2b2.ru/besplatniy_site_uchitelya/" TargetMode="External"/><Relationship Id="rId2" Type="http://schemas.openxmlformats.org/officeDocument/2006/relationships/hyperlink" Target="http://www.a5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kis.ru/" TargetMode="External"/><Relationship Id="rId5" Type="http://schemas.openxmlformats.org/officeDocument/2006/relationships/hyperlink" Target="http://www.wix.com/my-account/sites" TargetMode="External"/><Relationship Id="rId10" Type="http://schemas.openxmlformats.org/officeDocument/2006/relationships/hyperlink" Target="https://support.22edu.ru/hosting/" TargetMode="External"/><Relationship Id="rId4" Type="http://schemas.openxmlformats.org/officeDocument/2006/relationships/hyperlink" Target="http://foxi.biz/index.html" TargetMode="External"/><Relationship Id="rId9" Type="http://schemas.openxmlformats.org/officeDocument/2006/relationships/hyperlink" Target="http://www.webstolica.ru/customers/free-site/personal%20&#1080;%20&#1090;.&#1076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ronina.oshkole.ru/pages/12169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Разработка персональной страницы конкурсанта: работа с шаблонами сайтов, рекомендации по дизайну страницы и методических разработок.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Конкурсное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испытание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«Визитная карточка «Я – педагог»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09120"/>
            <a:ext cx="3808512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Гриценко Т.М., заведующим МБДОУ «Центр развития ребенка – детский сад № 55 «Истоки»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6048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Критерий 2. «Характеристики ресурса»</a:t>
            </a:r>
          </a:p>
          <a:p>
            <a:pPr algn="ctr"/>
            <a:r>
              <a:rPr lang="ru-RU" b="1" dirty="0" smtClean="0"/>
              <a:t>Обеспечены </a:t>
            </a:r>
            <a:r>
              <a:rPr lang="ru-RU" b="1" dirty="0"/>
              <a:t>четкая структура представления материалов и удобство навигации</a:t>
            </a:r>
          </a:p>
        </p:txBody>
      </p:sp>
      <p:pic>
        <p:nvPicPr>
          <p:cNvPr id="3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584" r="13007" b="8256"/>
          <a:stretch>
            <a:fillRect/>
          </a:stretch>
        </p:blipFill>
        <p:spPr bwMode="auto">
          <a:xfrm>
            <a:off x="323528" y="1484784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6818" b="11364"/>
          <a:stretch>
            <a:fillRect/>
          </a:stretch>
        </p:blipFill>
        <p:spPr bwMode="auto">
          <a:xfrm>
            <a:off x="3347864" y="4149080"/>
            <a:ext cx="56326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70609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Представлен </a:t>
            </a:r>
            <a:r>
              <a:rPr lang="ru-RU" sz="1800" b="1" dirty="0" err="1"/>
              <a:t>контент</a:t>
            </a:r>
            <a:r>
              <a:rPr lang="ru-RU" sz="1800" b="1" dirty="0"/>
              <a:t>, направленный на взаимодействие с родителями (законными представителями), обучающимися, предусмотрена возможность осуществления «обратной связи»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братная связ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89264" cy="4401312"/>
          </a:xfrm>
          <a:prstGeom prst="rect">
            <a:avLst/>
          </a:prstGeom>
        </p:spPr>
      </p:pic>
      <p:pic>
        <p:nvPicPr>
          <p:cNvPr id="7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467544" y="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260648"/>
            <a:ext cx="7848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разные формы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представления информации (текстовая, числовая, графическая, аудио, видео и др.);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регулярно обновляются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визуальное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удобство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восприятия информации, стилевое единство разделов;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оформление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адекватность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цветового решения;</a:t>
            </a: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отсутствуют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орфографические, пунктуационные и грамматические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умающ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149080"/>
            <a:ext cx="2483768" cy="2483768"/>
          </a:xfrm>
          <a:prstGeom prst="rect">
            <a:avLst/>
          </a:prstGeom>
        </p:spPr>
      </p:pic>
      <p:pic>
        <p:nvPicPr>
          <p:cNvPr id="4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179512" y="5561856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6818" b="11364"/>
          <a:stretch>
            <a:fillRect/>
          </a:stretch>
        </p:blipFill>
        <p:spPr bwMode="auto">
          <a:xfrm>
            <a:off x="611560" y="1412776"/>
            <a:ext cx="78230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что еще обратить внимание!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2348880"/>
            <a:ext cx="1656184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251520" y="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4076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Фотографии жанровые</a:t>
            </a:r>
          </a:p>
          <a:p>
            <a:pPr>
              <a:buFontTx/>
              <a:buChar char="-"/>
            </a:pPr>
            <a:r>
              <a:rPr lang="ru-RU" dirty="0" smtClean="0"/>
              <a:t>хорошего качества; </a:t>
            </a:r>
          </a:p>
          <a:p>
            <a:pPr>
              <a:buFontTx/>
              <a:buChar char="-"/>
            </a:pPr>
            <a:r>
              <a:rPr lang="ru-RU" dirty="0" smtClean="0"/>
              <a:t> вертикальные и горизонтальные;</a:t>
            </a:r>
          </a:p>
          <a:p>
            <a:pPr>
              <a:buFontTx/>
              <a:buChar char="-"/>
            </a:pPr>
            <a:r>
              <a:rPr lang="ru-RU" dirty="0" smtClean="0"/>
              <a:t> хорошо видно лицо конкурсанта;</a:t>
            </a:r>
          </a:p>
          <a:p>
            <a:pPr>
              <a:buFontTx/>
              <a:buChar char="-"/>
            </a:pPr>
            <a:r>
              <a:rPr lang="ru-RU" dirty="0" smtClean="0"/>
              <a:t> на улице или в помещении; 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если на фото есть дети: понятно, чем конкурсант занимается с воспитанниками (чтение, рисование, прогулка, игра в футбол и проч.);  дети на фото одеты (не в белье, не в плавках или купальных костюмах);  у конкурсанта имеется согласие родителей/законных представителей на публикацию фотографий и передачу их третьим лицам;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обращаем внимание на задний план;</a:t>
            </a:r>
          </a:p>
          <a:p>
            <a:pPr>
              <a:buFontTx/>
              <a:buChar char="-"/>
            </a:pPr>
            <a:r>
              <a:rPr lang="ru-RU" dirty="0" smtClean="0"/>
              <a:t> проверяем соответствие изображенного на фото требованиям </a:t>
            </a:r>
            <a:r>
              <a:rPr lang="ru-RU" dirty="0" err="1" smtClean="0"/>
              <a:t>СанПиН</a:t>
            </a:r>
            <a:r>
              <a:rPr lang="ru-RU" dirty="0" smtClean="0"/>
              <a:t>, методическим требованиям к организации детской деятельности и т.д.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1512" y="620688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Фотография педагога </a:t>
            </a:r>
          </a:p>
          <a:p>
            <a:pPr>
              <a:buFontTx/>
              <a:buChar char="-"/>
            </a:pPr>
            <a:r>
              <a:rPr lang="ru-RU" dirty="0" smtClean="0"/>
              <a:t>портрет;</a:t>
            </a:r>
          </a:p>
          <a:p>
            <a:pPr>
              <a:buFontTx/>
              <a:buChar char="-"/>
            </a:pPr>
            <a:r>
              <a:rPr lang="ru-RU" dirty="0" smtClean="0"/>
              <a:t> вертикальная;</a:t>
            </a:r>
          </a:p>
          <a:p>
            <a:pPr>
              <a:buFontTx/>
              <a:buChar char="-"/>
            </a:pPr>
            <a:r>
              <a:rPr lang="ru-RU" dirty="0" smtClean="0"/>
              <a:t> актуальная;</a:t>
            </a:r>
          </a:p>
          <a:p>
            <a:pPr>
              <a:buFontTx/>
              <a:buChar char="-"/>
            </a:pPr>
            <a:r>
              <a:rPr lang="ru-RU" dirty="0" smtClean="0"/>
              <a:t> желательно студийная;</a:t>
            </a:r>
          </a:p>
          <a:p>
            <a:pPr>
              <a:buFontTx/>
              <a:buChar char="-"/>
            </a:pPr>
            <a:r>
              <a:rPr lang="ru-RU" dirty="0" smtClean="0"/>
              <a:t> не в полный рост; 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хорошо видно лицо;</a:t>
            </a:r>
          </a:p>
          <a:p>
            <a:pPr>
              <a:buFontTx/>
              <a:buChar char="-"/>
            </a:pPr>
            <a:r>
              <a:rPr lang="ru-RU" dirty="0" smtClean="0"/>
              <a:t> без отвлекающего фона (интерьер, архитектура и проч.); </a:t>
            </a:r>
          </a:p>
          <a:p>
            <a:pPr>
              <a:buFontTx/>
              <a:buChar char="-"/>
            </a:pPr>
            <a:r>
              <a:rPr lang="ru-RU" dirty="0" smtClean="0"/>
              <a:t> без посторонних предметов и животных (можно с атрибутами профессии)</a:t>
            </a:r>
            <a:endParaRPr lang="ru-RU" dirty="0"/>
          </a:p>
        </p:txBody>
      </p:sp>
      <p:pic>
        <p:nvPicPr>
          <p:cNvPr id="7170" name="Picture 2" descr="https://xn--80axfhg8f.xn--p1ai/wp-content/uploads/kartinka10-mi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2408333" cy="2448272"/>
          </a:xfrm>
          <a:prstGeom prst="rect">
            <a:avLst/>
          </a:prstGeom>
          <a:noFill/>
        </p:spPr>
      </p:pic>
      <p:pic>
        <p:nvPicPr>
          <p:cNvPr id="7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179512" y="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47667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Конкурсное испытание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Визитная карточка «Я - педагог»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467544" y="260648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1537048"/>
            <a:ext cx="74523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5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конкурсного испытания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конкурсантом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профессиональных достижений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использованием информационно коммуникационных технологий.</a:t>
            </a: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 конкурсного испытания: видеоролик продолжительностью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3 минут. </a:t>
            </a: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Видеоролик должен содержать информацию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достижениях конкурсанта в профессиональной и общественной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отражать 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профессиональную культуру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демонстрировать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способы педагогической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Конкурса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 определяют жанр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видеоролика (интервью, репортаж, видеоклип, мультфильм и т.п.).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476672"/>
            <a:ext cx="828092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2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Организационная схема проведения конкурсного испытания: видеоролик размещается на странице участника конкурса. </a:t>
            </a:r>
          </a:p>
          <a:p>
            <a:pPr marL="0" marR="0" lvl="0" indent="422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требования к видеоролику: возможность просмотра в режимах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офлайн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разрешение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1920*1080 (16:9);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частота кадров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кадров/с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скорость потока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менее 13,0 Мбит/с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кодировка -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формат файла -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mpg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22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Видеоролик должен быть оформлен информационной заставкой с указанием имени участника Конкурса, муниципалитета и образовательной организации, которую он представляет.</a:t>
            </a:r>
          </a:p>
          <a:p>
            <a:pPr marL="0" marR="0" lvl="0" indent="422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оценивания конкурсного испытания: оценивание производится по 2 критериям. Критерии не равнозначны и имеют разное выражение в баллах, каждый критерий раскрывается через совокупность показателей. </a:t>
            </a:r>
          </a:p>
          <a:p>
            <a:pPr marL="0" marR="0" lvl="0" indent="422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показатель оценивается по шкале от 0 до 2 баллов, </a:t>
            </a:r>
          </a:p>
          <a:p>
            <a:pPr marL="0" marR="0" lvl="0" indent="422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баллов - «показатель не проявлен», </a:t>
            </a:r>
          </a:p>
          <a:p>
            <a:pPr marL="0" marR="0" lvl="0" indent="422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балл - «показатель проявлен частично»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22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балла - «показатель проявлен в полной мере»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22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Максимальная оценка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конкурсное испытание «Визитная карточка «Я - педагог»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баллов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1412776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5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Информативность и содержательность, соответствие теме: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демонстрируются профессиональные достижения педагога в работе с обучающимися, родителями (законными представителями), коллегами;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демонстрируются интересы и увлечения педагога, связанные с профессиональной деятельностью;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демонстрируется индивидуальный стиль профессиональной деятельности и оригинальность.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информации: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соблюдается соответствие видеоряда содержанию;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видеоряда, звука, сочетание цветовых и световых эффектов, синхронизация музыки и изображения,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видеопереходы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видеоряд, композиция и содержание интересны и оригинальны;</a:t>
            </a:r>
          </a:p>
          <a:p>
            <a:pPr marL="0" marR="0" lvl="0" indent="415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соблюдается временной регламент конкурсного испытания.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23528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Придерживайтесь Порядка проведения Конкурса.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Презентуйте свои достижения исключительно в профессиональной деятельности.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Регулярно обновляйте размещенные в сети Интернет материалы, они должны быть активными до окончания Конкурса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Не пренебрегайте критериями и показателями оценки конкурсных испытаний, чтобы член жюри смог поставить Вам баллы.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Не занимайтесь плагиатом.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380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ВОСПОЛЬЗУЙТЕСЬ ВОЗМОЖНОСТЬЮ ПЕРВОГО ТУРА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ПОДГОТОВИТЬ ЧЛЕНОВ ЖЮРИ К ВОСПРИЯТИЮ ОЧНОГО КОНКУРСНОГО ИСПЫТАНИЯ «МОЯ ПЕДАГОГИЧЕСКАЯ НАХОДКА»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179512" y="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i?id=a487f69db63055181c2a7fcad403e2c17af33843-1086973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632848" cy="1728192"/>
          </a:xfrm>
          <a:prstGeom prst="rect">
            <a:avLst/>
          </a:prstGeom>
          <a:noFill/>
        </p:spPr>
      </p:pic>
      <p:pic>
        <p:nvPicPr>
          <p:cNvPr id="5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23528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Бесплатные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онлайн-сервисы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A5 (</a:t>
            </a:r>
            <a:r>
              <a:rPr lang="ru-RU" dirty="0">
                <a:hlinkClick r:id="rId2"/>
              </a:rPr>
              <a:t>http://www.a5.ru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 ;. </a:t>
            </a:r>
            <a:endParaRPr lang="ru-RU" i="1" dirty="0"/>
          </a:p>
          <a:p>
            <a:pPr fontAlgn="base"/>
            <a:r>
              <a:rPr lang="ru-RU" dirty="0" err="1"/>
              <a:t>Jimdo</a:t>
            </a:r>
            <a:r>
              <a:rPr lang="ru-RU" dirty="0"/>
              <a:t> (</a:t>
            </a:r>
            <a:r>
              <a:rPr lang="ru-RU" dirty="0">
                <a:hlinkClick r:id="rId3"/>
              </a:rPr>
              <a:t>http://ru.jimdo.com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) ;. </a:t>
            </a:r>
            <a:endParaRPr lang="ru-RU" i="1" dirty="0"/>
          </a:p>
          <a:p>
            <a:pPr fontAlgn="base"/>
            <a:r>
              <a:rPr lang="ru-RU" dirty="0"/>
              <a:t>FOXI </a:t>
            </a:r>
            <a:r>
              <a:rPr lang="ru-RU" dirty="0" err="1"/>
              <a:t>BIZzz</a:t>
            </a:r>
            <a:r>
              <a:rPr lang="ru-RU" dirty="0"/>
              <a:t> (</a:t>
            </a: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foxi.biz/index.html</a:t>
            </a:r>
            <a:r>
              <a:rPr lang="ru-RU" dirty="0" smtClean="0"/>
              <a:t> ) ;. </a:t>
            </a:r>
            <a:endParaRPr lang="ru-RU" i="1" dirty="0"/>
          </a:p>
          <a:p>
            <a:pPr fontAlgn="base"/>
            <a:r>
              <a:rPr lang="ru-RU" dirty="0" err="1"/>
              <a:t>Wix.com</a:t>
            </a:r>
            <a:r>
              <a:rPr lang="ru-RU" dirty="0"/>
              <a:t> (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www.wix.com/my-account/sites</a:t>
            </a:r>
            <a:r>
              <a:rPr lang="ru-RU" dirty="0" smtClean="0"/>
              <a:t> );</a:t>
            </a:r>
            <a:endParaRPr lang="ru-RU" i="1" dirty="0"/>
          </a:p>
          <a:p>
            <a:pPr fontAlgn="base"/>
            <a:r>
              <a:rPr lang="ru-RU" dirty="0" err="1"/>
              <a:t>Okis.ru</a:t>
            </a:r>
            <a:r>
              <a:rPr lang="ru-RU" dirty="0"/>
              <a:t> (</a:t>
            </a:r>
            <a:r>
              <a:rPr lang="ru-RU" dirty="0">
                <a:hlinkClick r:id="rId6"/>
              </a:rPr>
              <a:t>http://okis.ru</a:t>
            </a:r>
            <a:r>
              <a:rPr lang="ru-RU" dirty="0" smtClean="0">
                <a:hlinkClick r:id="rId6"/>
              </a:rPr>
              <a:t>/</a:t>
            </a:r>
            <a:r>
              <a:rPr lang="ru-RU" dirty="0" smtClean="0"/>
              <a:t> ); </a:t>
            </a:r>
            <a:endParaRPr lang="ru-RU" i="1" dirty="0"/>
          </a:p>
          <a:p>
            <a:pPr fontAlgn="base"/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://a2b2.ru/besplatniy_site_uchitelya/</a:t>
            </a:r>
            <a:r>
              <a:rPr lang="ru-RU" dirty="0"/>
              <a:t> </a:t>
            </a:r>
            <a:endParaRPr lang="ru-RU" i="1" dirty="0"/>
          </a:p>
          <a:p>
            <a:pPr fontAlgn="base"/>
            <a:r>
              <a:rPr lang="ru-RU" dirty="0" smtClean="0"/>
              <a:t>Мини-сайт </a:t>
            </a:r>
            <a:r>
              <a:rPr lang="ru-RU" dirty="0"/>
              <a:t>«Социальная сеть работников образования» </a:t>
            </a:r>
            <a:r>
              <a:rPr lang="ru-RU" u="sng" dirty="0">
                <a:hlinkClick r:id="rId8"/>
              </a:rPr>
              <a:t>http://nsportal.ru</a:t>
            </a:r>
            <a:endParaRPr lang="ru-RU" i="1" dirty="0"/>
          </a:p>
          <a:p>
            <a:r>
              <a:rPr lang="ru-RU" dirty="0"/>
              <a:t> </a:t>
            </a:r>
            <a:r>
              <a:rPr lang="ru-RU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://www.webstolica.ru/customers/free-site/personal и т.д</a:t>
            </a:r>
            <a:r>
              <a:rPr lang="ru-RU" dirty="0" smtClean="0"/>
              <a:t>.</a:t>
            </a:r>
          </a:p>
          <a:p>
            <a:r>
              <a:rPr lang="en-US" dirty="0" smtClean="0">
                <a:hlinkClick r:id="rId10"/>
              </a:rPr>
              <a:t>https://support.22edu.ru/hosting/</a:t>
            </a:r>
            <a:endParaRPr 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6012160" y="5661248"/>
            <a:ext cx="122413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516" t="3226" r="15625" b="9677"/>
          <a:stretch>
            <a:fillRect/>
          </a:stretch>
        </p:blipFill>
        <p:spPr bwMode="auto">
          <a:xfrm>
            <a:off x="395536" y="1268760"/>
            <a:ext cx="7703523" cy="54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Конкурсное испытание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что обратить внимание!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Организационная схема проведения конкурсного испытания: адрес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интернет-ресурса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вносится в информационную карту участника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один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 - адрес, который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быть активным при открытии при входе через любой распространенный браузер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 оценивания конкурсного испытания: оценивание производится дистанционно по 2 критериям.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критерий раскрывается через совокупность показателей.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показатель оценивается по шкале от 0 до 1 балла, где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баллов - «показатель не проявлен»,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 - «показатель проявлен».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Максимальная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конкурсное испытание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Интернет-портфолио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14 баллов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584" r="13007" b="8256"/>
          <a:stretch>
            <a:fillRect/>
          </a:stretch>
        </p:blipFill>
        <p:spPr bwMode="auto">
          <a:xfrm>
            <a:off x="1403648" y="2201483"/>
            <a:ext cx="6984776" cy="465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79712" y="0"/>
            <a:ext cx="6840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Критерий оценивания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«Содержательность и практическая значимость материалов»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9763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содержание материалов ориентировано на различные категории участников образовательных отношений (обучающиеся, педагоги, родители законные представители)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43808" y="4293096"/>
            <a:ext cx="2736304" cy="13681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представленный для родителей (законных представителей), обучающихся содержателен, доступен для понимания, актуален</a:t>
            </a:r>
          </a:p>
        </p:txBody>
      </p:sp>
      <p:pic>
        <p:nvPicPr>
          <p:cNvPr id="3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https://doronina.oshkole.ru/pages/12169.html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14530" r="16092" b="10881"/>
          <a:stretch>
            <a:fillRect/>
          </a:stretch>
        </p:blipFill>
        <p:spPr bwMode="auto">
          <a:xfrm>
            <a:off x="899592" y="1863066"/>
            <a:ext cx="6912768" cy="499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260648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Содержание </a:t>
            </a:r>
            <a:r>
              <a:rPr lang="ru-RU" b="1" dirty="0"/>
              <a:t>материалов отражает основные направления (одно или несколько) развития детей в соответствии с требованиями ФГОС </a:t>
            </a:r>
            <a:r>
              <a:rPr lang="ru-RU" b="1" dirty="0" smtClean="0"/>
              <a:t>ДО</a:t>
            </a:r>
            <a:endParaRPr lang="ru-RU" b="1" dirty="0"/>
          </a:p>
        </p:txBody>
      </p:sp>
      <p:pic>
        <p:nvPicPr>
          <p:cNvPr id="6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14813" t="4433" r="15370" b="9866"/>
          <a:stretch>
            <a:fillRect/>
          </a:stretch>
        </p:blipFill>
        <p:spPr bwMode="auto">
          <a:xfrm>
            <a:off x="179512" y="1484784"/>
            <a:ext cx="469293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r="16148"/>
          <a:stretch>
            <a:fillRect/>
          </a:stretch>
        </p:blipFill>
        <p:spPr bwMode="auto">
          <a:xfrm>
            <a:off x="4283968" y="3429000"/>
            <a:ext cx="4680520" cy="3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Содержание </a:t>
            </a:r>
            <a:r>
              <a:rPr lang="ru-RU" b="1" dirty="0"/>
              <a:t>материалов направлено на решение воспитательных задач</a:t>
            </a:r>
          </a:p>
        </p:txBody>
      </p:sp>
      <p:pic>
        <p:nvPicPr>
          <p:cNvPr id="3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2273" t="5970" r="24761" b="8955"/>
          <a:stretch>
            <a:fillRect/>
          </a:stretch>
        </p:blipFill>
        <p:spPr bwMode="auto">
          <a:xfrm>
            <a:off x="1475656" y="1628799"/>
            <a:ext cx="6336704" cy="481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843808" y="4005064"/>
            <a:ext cx="5040560" cy="11521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4489" t="3030" r="15625" b="10606"/>
          <a:stretch>
            <a:fillRect/>
          </a:stretch>
        </p:blipFill>
        <p:spPr bwMode="auto">
          <a:xfrm>
            <a:off x="1043608" y="1916832"/>
            <a:ext cx="59046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pkiro.ru/wp-content/uploads/2023/03/emblema-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603"/>
          <a:stretch>
            <a:fillRect/>
          </a:stretch>
        </p:blipFill>
        <p:spPr bwMode="auto">
          <a:xfrm>
            <a:off x="395536" y="188640"/>
            <a:ext cx="13971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40466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Представлены </a:t>
            </a:r>
            <a:r>
              <a:rPr lang="ru-RU" b="1" dirty="0"/>
              <a:t>полезные ссылки на ресурсы, посвященные вопросам дошкольного образования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838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Разработка персональной страницы конкурсанта: работа с шаблонами сайтов, рекомендации по дизайну страницы и методических разработок. Конкурсное испытание  «Визитная карточка «Я – педагог»</vt:lpstr>
      <vt:lpstr>Бесплатные онлайн-сервисы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Представлен контент, направленный на взаимодействие с родителями (законными представителями), обучающимися, предусмотрена возможность осуществления «обратной связи»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персональной страницы конкурсанта: работа с шаблонами сайтов, рекомендации по дизайну страницы и методических разработок. Конкурсное испытание  «Визитная карточка «Я – педагог»</dc:title>
  <dc:creator>User</dc:creator>
  <cp:lastModifiedBy>User</cp:lastModifiedBy>
  <cp:revision>28</cp:revision>
  <dcterms:created xsi:type="dcterms:W3CDTF">2024-02-15T14:17:20Z</dcterms:created>
  <dcterms:modified xsi:type="dcterms:W3CDTF">2024-02-15T19:27:14Z</dcterms:modified>
</cp:coreProperties>
</file>