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72" y="-97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857760"/>
            <a:ext cx="6400800" cy="1600200"/>
          </a:xfrm>
        </p:spPr>
        <p:txBody>
          <a:bodyPr/>
          <a:lstStyle/>
          <a:p>
            <a:pPr algn="r"/>
            <a:r>
              <a:rPr lang="ru-RU" dirty="0" smtClean="0"/>
              <a:t>Выполнила: Мамаева Т.В </a:t>
            </a:r>
          </a:p>
          <a:p>
            <a:pPr algn="r"/>
            <a:r>
              <a:rPr lang="ru-RU" dirty="0" smtClean="0"/>
              <a:t>Воспитатель МБДОУ</a:t>
            </a:r>
          </a:p>
          <a:p>
            <a:pPr algn="r"/>
            <a:r>
              <a:rPr lang="ru-RU" dirty="0" smtClean="0"/>
              <a:t> Детский сад 49 «Улыбка»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Портфолио</a:t>
            </a:r>
            <a:r>
              <a:rPr lang="ru-RU" dirty="0" smtClean="0"/>
              <a:t> как формы оценки профессионально-педагогической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Критерии оценки  </a:t>
            </a:r>
            <a:r>
              <a:rPr lang="ru-RU" dirty="0" err="1" smtClean="0"/>
              <a:t>портфолио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Структурирование представленных в </a:t>
            </a:r>
            <a:r>
              <a:rPr lang="ru-RU" dirty="0" err="1" smtClean="0"/>
              <a:t>портфолио</a:t>
            </a:r>
            <a:r>
              <a:rPr lang="ru-RU" dirty="0" smtClean="0"/>
              <a:t> материалов</a:t>
            </a:r>
          </a:p>
          <a:p>
            <a:r>
              <a:rPr lang="ru-RU" dirty="0" smtClean="0"/>
              <a:t>Целостность и тематическая завершенность материалов</a:t>
            </a:r>
          </a:p>
          <a:p>
            <a:r>
              <a:rPr lang="ru-RU" dirty="0" smtClean="0"/>
              <a:t>Системность </a:t>
            </a:r>
            <a:r>
              <a:rPr lang="ru-RU" dirty="0" err="1" smtClean="0"/>
              <a:t>самомониторинга</a:t>
            </a:r>
            <a:r>
              <a:rPr lang="ru-RU" dirty="0" smtClean="0"/>
              <a:t> профессиональных достижений педагога и мониторинга результатов обучения и личностного развития ребенка</a:t>
            </a:r>
          </a:p>
          <a:p>
            <a:r>
              <a:rPr lang="ru-RU" dirty="0" smtClean="0"/>
              <a:t>Наличие системы самосовершенствования</a:t>
            </a:r>
          </a:p>
          <a:p>
            <a:r>
              <a:rPr lang="ru-RU" dirty="0" smtClean="0"/>
              <a:t>Положительная динамика результатов педагогической деятельности за определенный период</a:t>
            </a:r>
          </a:p>
          <a:p>
            <a:r>
              <a:rPr lang="ru-RU" dirty="0" smtClean="0"/>
              <a:t>Наглядность предоставленных материалов</a:t>
            </a:r>
          </a:p>
          <a:p>
            <a:r>
              <a:rPr lang="ru-RU" dirty="0" smtClean="0"/>
              <a:t>Достоверность информации</a:t>
            </a:r>
          </a:p>
          <a:p>
            <a:r>
              <a:rPr lang="ru-RU" dirty="0" smtClean="0"/>
              <a:t>Полнота представленных в </a:t>
            </a:r>
            <a:r>
              <a:rPr lang="ru-RU" dirty="0" err="1" smtClean="0"/>
              <a:t>портфолио</a:t>
            </a:r>
            <a:r>
              <a:rPr lang="ru-RU" dirty="0" smtClean="0"/>
              <a:t> материалов</a:t>
            </a:r>
          </a:p>
          <a:p>
            <a:r>
              <a:rPr lang="ru-RU" dirty="0" smtClean="0"/>
              <a:t>Эстетичность оформления </a:t>
            </a:r>
            <a:r>
              <a:rPr lang="ru-RU" dirty="0" err="1" smtClean="0"/>
              <a:t>полртфолио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Современное образование нуждается в новом типе педагога – творчески думающем, владеющим современными технологиями, активном, умеющим ставить цели, расти в своем профессионализме. Такому педагогу просто необходимо иметь досье успехов, в котором отражается все радостное, интересное и достойное, что происходит в его профессиональной жизни. Таким досье может стать ПОРТФОЛИО ПЕДАГОГА.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Портфолио</a:t>
            </a:r>
            <a:r>
              <a:rPr lang="ru-RU" dirty="0" smtClean="0"/>
              <a:t> педагога - это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индивидуальная папка</a:t>
            </a:r>
            <a:r>
              <a:rPr lang="ru-RU" dirty="0" smtClean="0"/>
              <a:t>, или интернет ресурс, </a:t>
            </a:r>
            <a:r>
              <a:rPr lang="ru-RU" dirty="0" smtClean="0"/>
              <a:t>в которой зафиксированы личные профессиональные достижения педагога в образовательной деятельности, результаты обучения, воспитания и развития его воспитанников, вклад педагога в развитие системы образования России за определенный период времени; </a:t>
            </a:r>
            <a:r>
              <a:rPr lang="ru-RU" i="1" dirty="0" smtClean="0"/>
              <a:t>  </a:t>
            </a:r>
            <a:r>
              <a:rPr lang="ru-RU" dirty="0" smtClean="0"/>
              <a:t>набор работ педагога, который связывает отдельные аспекты его деятельности в более полную картину; </a:t>
            </a:r>
            <a:r>
              <a:rPr lang="ru-RU" i="1" dirty="0" smtClean="0"/>
              <a:t> </a:t>
            </a:r>
            <a:r>
              <a:rPr lang="ru-RU" dirty="0" smtClean="0"/>
              <a:t>набор материалов, демонстрирующих умение педагога решать задачи своей профессиональной деятельности, выбирать стратегию и тактику профессионального поведения и предназначенный для оценки уровня профессионализма педагога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создания </a:t>
            </a:r>
            <a:r>
              <a:rPr lang="ru-RU" dirty="0" err="1" smtClean="0"/>
              <a:t>портфолио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Системность;</a:t>
            </a:r>
          </a:p>
          <a:p>
            <a:r>
              <a:rPr lang="ru-RU" dirty="0" smtClean="0"/>
              <a:t>достоверность</a:t>
            </a:r>
            <a:r>
              <a:rPr lang="ru-RU" dirty="0" smtClean="0"/>
              <a:t>;   </a:t>
            </a:r>
            <a:endParaRPr lang="ru-RU" dirty="0" smtClean="0"/>
          </a:p>
          <a:p>
            <a:r>
              <a:rPr lang="ru-RU" dirty="0" smtClean="0"/>
              <a:t>объективность</a:t>
            </a:r>
            <a:r>
              <a:rPr lang="ru-RU" dirty="0" smtClean="0"/>
              <a:t>;   </a:t>
            </a:r>
            <a:endParaRPr lang="ru-RU" dirty="0" smtClean="0"/>
          </a:p>
          <a:p>
            <a:r>
              <a:rPr lang="ru-RU" dirty="0" smtClean="0"/>
              <a:t>структуризация </a:t>
            </a:r>
            <a:r>
              <a:rPr lang="ru-RU" dirty="0" smtClean="0"/>
              <a:t>  </a:t>
            </a:r>
            <a:r>
              <a:rPr lang="ru-RU" dirty="0" smtClean="0"/>
              <a:t>материалов</a:t>
            </a:r>
          </a:p>
          <a:p>
            <a:r>
              <a:rPr lang="ru-RU" dirty="0" smtClean="0"/>
              <a:t> </a:t>
            </a:r>
            <a:r>
              <a:rPr lang="ru-RU" dirty="0" smtClean="0"/>
              <a:t>логичность и лаконичность всех письменных пояснений; </a:t>
            </a:r>
            <a:endParaRPr lang="ru-RU" dirty="0" smtClean="0"/>
          </a:p>
          <a:p>
            <a:r>
              <a:rPr lang="ru-RU" dirty="0" smtClean="0"/>
              <a:t>аккуратность </a:t>
            </a:r>
            <a:r>
              <a:rPr lang="ru-RU" dirty="0" smtClean="0"/>
              <a:t>и эстетичность </a:t>
            </a:r>
            <a:r>
              <a:rPr lang="ru-RU" dirty="0" smtClean="0"/>
              <a:t>оформления;</a:t>
            </a:r>
          </a:p>
          <a:p>
            <a:r>
              <a:rPr lang="ru-RU" dirty="0" smtClean="0"/>
              <a:t>целостность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smtClean="0"/>
              <a:t>тематическая </a:t>
            </a:r>
            <a:r>
              <a:rPr lang="ru-RU" dirty="0" smtClean="0"/>
              <a:t>завершенность представленных материалов;  </a:t>
            </a:r>
            <a:endParaRPr lang="ru-RU" dirty="0" smtClean="0"/>
          </a:p>
          <a:p>
            <a:r>
              <a:rPr lang="ru-RU" dirty="0" smtClean="0"/>
              <a:t>наглядность </a:t>
            </a:r>
            <a:r>
              <a:rPr lang="ru-RU" dirty="0" smtClean="0"/>
              <a:t>результатов работы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</a:t>
            </a:r>
            <a:r>
              <a:rPr lang="ru-RU" dirty="0" err="1" smtClean="0"/>
              <a:t>портфолио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накопительная</a:t>
            </a:r>
            <a:r>
              <a:rPr lang="ru-RU" i="1" dirty="0" smtClean="0"/>
              <a:t> </a:t>
            </a:r>
            <a:r>
              <a:rPr lang="ru-RU" dirty="0" smtClean="0"/>
              <a:t>(подборка, коллекция работ, которые  демонстрируют профессиональные достижения)</a:t>
            </a:r>
          </a:p>
          <a:p>
            <a:r>
              <a:rPr lang="ru-RU" b="1" i="1" dirty="0" smtClean="0"/>
              <a:t>моделирующая</a:t>
            </a:r>
            <a:r>
              <a:rPr lang="ru-RU" i="1" dirty="0" smtClean="0"/>
              <a:t> </a:t>
            </a:r>
            <a:r>
              <a:rPr lang="ru-RU" dirty="0" smtClean="0"/>
              <a:t>(</a:t>
            </a:r>
            <a:r>
              <a:rPr lang="ru-RU" dirty="0" err="1" smtClean="0"/>
              <a:t>портфолио</a:t>
            </a:r>
            <a:r>
              <a:rPr lang="ru-RU" dirty="0" smtClean="0"/>
              <a:t> отражает динамику развития педагога, результаты его самореализации; демонстрирует педагогический стиль, свойственный педагогу, показывает особенности его общей культуры, отдельных сторон интеллекта; помогает педагогу проводить рефлексию собственной профессиональной деятельности; служит формой суждения и самооценки результатов работы педагога</a:t>
            </a:r>
            <a:r>
              <a:rPr lang="ru-RU" dirty="0" smtClean="0"/>
              <a:t>)</a:t>
            </a:r>
          </a:p>
          <a:p>
            <a:r>
              <a:rPr lang="ru-RU" b="1" i="1" dirty="0" smtClean="0"/>
              <a:t>педагогическая</a:t>
            </a:r>
            <a:r>
              <a:rPr lang="ru-RU" i="1" dirty="0" smtClean="0"/>
              <a:t> </a:t>
            </a:r>
            <a:r>
              <a:rPr lang="ru-RU" dirty="0" smtClean="0"/>
              <a:t>(</a:t>
            </a:r>
            <a:r>
              <a:rPr lang="ru-RU" dirty="0" err="1" smtClean="0"/>
              <a:t>портфолио</a:t>
            </a:r>
            <a:r>
              <a:rPr lang="ru-RU" dirty="0" smtClean="0"/>
              <a:t> поддерживает и стимулирует </a:t>
            </a:r>
            <a:r>
              <a:rPr lang="ru-RU" dirty="0" err="1" smtClean="0"/>
              <a:t>деятельностную</a:t>
            </a:r>
            <a:r>
              <a:rPr lang="ru-RU" dirty="0" smtClean="0"/>
              <a:t> мотивацию педагогов; поощряет активность и самостоятельность педагогов; расширяет возможности обучения и самообучения; развивает навыки рефлексивной и оценочной  деятельности педагогов; формирует умение ставить цели, планировать и организовывать собственную профессиональную деятельность;   содействует  индивидуализации   образования и стремлению к успеху и т.п.).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</a:t>
            </a:r>
            <a:r>
              <a:rPr lang="ru-RU" dirty="0" err="1" smtClean="0"/>
              <a:t>портфолио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i="1" dirty="0" err="1" smtClean="0"/>
              <a:t>портфолио</a:t>
            </a:r>
            <a:r>
              <a:rPr lang="ru-RU" b="1" i="1" dirty="0" smtClean="0"/>
              <a:t> документов</a:t>
            </a:r>
            <a:r>
              <a:rPr lang="ru-RU" i="1" dirty="0" smtClean="0"/>
              <a:t> </a:t>
            </a:r>
            <a:r>
              <a:rPr lang="ru-RU" dirty="0" smtClean="0"/>
              <a:t>— подборка сертифицированных (документированных) индивидуальных образовательных достижений педагога (дипломы; грамоты; свидетельства; другие документы, подтверждающие достижения педагога)</a:t>
            </a:r>
          </a:p>
          <a:p>
            <a:r>
              <a:rPr lang="ru-RU" b="1" i="1" dirty="0" err="1" smtClean="0"/>
              <a:t>портфолио</a:t>
            </a:r>
            <a:r>
              <a:rPr lang="ru-RU" b="1" i="1" dirty="0" smtClean="0"/>
              <a:t> работ</a:t>
            </a:r>
            <a:r>
              <a:rPr lang="ru-RU" i="1" dirty="0" smtClean="0"/>
              <a:t> — </a:t>
            </a:r>
            <a:r>
              <a:rPr lang="ru-RU" dirty="0" smtClean="0"/>
              <a:t>собрание различных творческих, проектных, исследовательских работ педагога, а также описание основных форм и направлений его педагогической деятельности (свидетельство или сертификат о прохождении курсов; творческие работы и работы по самообразованию; электронные документы; видеозаписи деятельности педагога; модели, проекты, исследовательские работы; отчеты и анализ о проделанной работе</a:t>
            </a:r>
            <a:r>
              <a:rPr lang="ru-RU" dirty="0" smtClean="0"/>
              <a:t>);</a:t>
            </a:r>
          </a:p>
          <a:p>
            <a:r>
              <a:rPr lang="ru-RU" b="1" i="1" dirty="0" err="1" smtClean="0"/>
              <a:t>портфолио</a:t>
            </a:r>
            <a:r>
              <a:rPr lang="ru-RU" b="1" i="1" dirty="0" smtClean="0"/>
              <a:t> отзывов</a:t>
            </a:r>
            <a:r>
              <a:rPr lang="ru-RU" i="1" dirty="0" smtClean="0"/>
              <a:t> — </a:t>
            </a:r>
            <a:r>
              <a:rPr lang="ru-RU" dirty="0" smtClean="0"/>
              <a:t>оценка педагогом своих достижений, проделанный им анализ различных видов учебной и </a:t>
            </a:r>
            <a:r>
              <a:rPr lang="ru-RU" dirty="0" err="1" smtClean="0"/>
              <a:t>внеучебной</a:t>
            </a:r>
            <a:endParaRPr lang="ru-RU" dirty="0" smtClean="0"/>
          </a:p>
          <a:p>
            <a:r>
              <a:rPr lang="ru-RU" dirty="0" smtClean="0"/>
              <a:t>деятельности и ее результатов, резюме, планирование будущих образовательных этапов, а также отзывы, представленные детьми, родителями, коллегами, администрацией, здесь также могут быть представлены заключения, рецензии, отзывы, резюме, эссе, рекомендательные письма</a:t>
            </a:r>
            <a:r>
              <a:rPr lang="ru-RU" dirty="0" smtClean="0"/>
              <a:t>;</a:t>
            </a:r>
          </a:p>
          <a:p>
            <a:r>
              <a:rPr lang="ru-RU" b="1" i="1" dirty="0" smtClean="0"/>
              <a:t>комплексный </a:t>
            </a:r>
            <a:r>
              <a:rPr lang="ru-RU" b="1" i="1" dirty="0" err="1" smtClean="0"/>
              <a:t>портфолио</a:t>
            </a:r>
            <a:r>
              <a:rPr lang="ru-RU" i="1" dirty="0" smtClean="0"/>
              <a:t> </a:t>
            </a:r>
            <a:r>
              <a:rPr lang="ru-RU" dirty="0" smtClean="0"/>
              <a:t>— включает в      себя описанные выше типы в качестве разделов.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Разделы для комплексного </a:t>
            </a:r>
            <a:r>
              <a:rPr lang="ru-RU" dirty="0" err="1" smtClean="0"/>
              <a:t>портфолио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b="1" i="1" dirty="0" smtClean="0"/>
              <a:t>Раздел 1 «Общие сведения о педагоге</a:t>
            </a:r>
            <a:r>
              <a:rPr lang="ru-RU" b="1" i="1" dirty="0" smtClean="0"/>
              <a:t>».</a:t>
            </a:r>
          </a:p>
          <a:p>
            <a:r>
              <a:rPr lang="ru-RU" b="1" i="1" dirty="0" smtClean="0"/>
              <a:t> Раздел 2 «Результаты педагогической деятельности</a:t>
            </a:r>
            <a:r>
              <a:rPr lang="ru-RU" b="1" i="1" dirty="0" smtClean="0"/>
              <a:t>»</a:t>
            </a:r>
          </a:p>
          <a:p>
            <a:r>
              <a:rPr lang="ru-RU" b="1" i="1" dirty="0" smtClean="0"/>
              <a:t>Раздел 3 «Научно-методическая деятельность</a:t>
            </a:r>
            <a:r>
              <a:rPr lang="ru-RU" b="1" i="1" dirty="0" smtClean="0"/>
              <a:t>».</a:t>
            </a:r>
          </a:p>
          <a:p>
            <a:r>
              <a:rPr lang="ru-RU" b="1" i="1" dirty="0" smtClean="0"/>
              <a:t>Раздел 4 «Предметно-развивающая среда</a:t>
            </a:r>
            <a:r>
              <a:rPr lang="ru-RU" b="1" i="1" dirty="0" smtClean="0"/>
              <a:t>».</a:t>
            </a:r>
          </a:p>
          <a:p>
            <a:r>
              <a:rPr lang="ru-RU" b="1" i="1" dirty="0" smtClean="0"/>
              <a:t>Раздел 5 «Работа с родителями</a:t>
            </a:r>
            <a:r>
              <a:rPr lang="ru-RU" b="1" i="1" dirty="0" smtClean="0"/>
              <a:t>»</a:t>
            </a:r>
          </a:p>
          <a:p>
            <a:pPr>
              <a:buNone/>
            </a:pPr>
            <a:r>
              <a:rPr lang="ru-RU" b="1" dirty="0" smtClean="0"/>
              <a:t>	Таким </a:t>
            </a:r>
            <a:r>
              <a:rPr lang="ru-RU" b="1" dirty="0" smtClean="0"/>
              <a:t>образом, </a:t>
            </a:r>
            <a:r>
              <a:rPr lang="ru-RU" b="1" dirty="0" err="1" smtClean="0"/>
              <a:t>портфолио</a:t>
            </a:r>
            <a:r>
              <a:rPr lang="ru-RU" b="1" dirty="0" smtClean="0"/>
              <a:t> позволит самому педагогу проанализировать и представить значимые профессиональные результаты, достижения, обеспечит мониторинг его профессионального роста.</a:t>
            </a:r>
            <a:endParaRPr lang="ru-RU" b="1" i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Зачем педагогу </a:t>
            </a:r>
            <a:r>
              <a:rPr lang="ru-RU" dirty="0" err="1" smtClean="0"/>
              <a:t>портфолио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Для фиксирования профессиональной подготовки, семинаров, </a:t>
            </a:r>
            <a:r>
              <a:rPr lang="ru-RU" dirty="0" err="1" smtClean="0"/>
              <a:t>вебинаров</a:t>
            </a:r>
            <a:r>
              <a:rPr lang="ru-RU" dirty="0" smtClean="0"/>
              <a:t>, курсов и т.д.</a:t>
            </a:r>
          </a:p>
          <a:p>
            <a:r>
              <a:rPr lang="ru-RU" dirty="0" smtClean="0"/>
              <a:t>Для фиксирования собственных достижений и успехов, например по итогам конкурсов, викторин. Олимпиад</a:t>
            </a:r>
          </a:p>
          <a:p>
            <a:r>
              <a:rPr lang="ru-RU" dirty="0" smtClean="0"/>
              <a:t>Для определения профессиональных целей и планирования самообразования</a:t>
            </a:r>
          </a:p>
          <a:p>
            <a:r>
              <a:rPr lang="ru-RU" dirty="0" smtClean="0"/>
              <a:t>Для улучшения результатов проделанной работы</a:t>
            </a:r>
          </a:p>
          <a:p>
            <a:r>
              <a:rPr lang="ru-RU" dirty="0" smtClean="0"/>
              <a:t>Для представления себя как профессионала в различных педагогических сообществах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значимость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1" dirty="0" smtClean="0"/>
              <a:t>Для педагога: </a:t>
            </a:r>
            <a:r>
              <a:rPr lang="ru-RU" sz="1800" dirty="0" smtClean="0"/>
              <a:t>повышение профессионального мастерства (качество);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1800" dirty="0" smtClean="0"/>
              <a:t> реальное представление о результатах деятельности и резервах;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1800" dirty="0" smtClean="0"/>
              <a:t> основание для аттестации;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1800" dirty="0" smtClean="0"/>
              <a:t> основа для участия в конкурсных и </a:t>
            </a:r>
            <a:r>
              <a:rPr lang="ru-RU" sz="1800" dirty="0" err="1" smtClean="0"/>
              <a:t>грантовых</a:t>
            </a:r>
            <a:r>
              <a:rPr lang="ru-RU" sz="1800" dirty="0" smtClean="0"/>
              <a:t> программах;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ru-RU" sz="1800" dirty="0" smtClean="0"/>
              <a:t> предъявление результатов социуму через систематизацию наработок</a:t>
            </a:r>
            <a:endParaRPr lang="ru-RU" sz="1800" dirty="0" smtClean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ru-RU" sz="1800" b="1" dirty="0" smtClean="0"/>
              <a:t>Для администрации:</a:t>
            </a:r>
            <a:r>
              <a:rPr lang="ru-RU" sz="1800" b="1" dirty="0" smtClean="0"/>
              <a:t> </a:t>
            </a:r>
            <a:r>
              <a:rPr lang="ru-RU" sz="1800" dirty="0" smtClean="0"/>
              <a:t>лицензирование, аттестация, аккредитация ОУ;</a:t>
            </a:r>
          </a:p>
          <a:p>
            <a:pPr lvl="0">
              <a:buFont typeface="Arial" pitchFamily="34" charset="0"/>
              <a:buChar char="•"/>
            </a:pPr>
            <a:r>
              <a:rPr lang="ru-RU" sz="1800" dirty="0" smtClean="0"/>
              <a:t>  расширение методического диапазона ОУ;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  основание для назначения стимулирующих выплат и денежного вознаграждения;</a:t>
            </a:r>
          </a:p>
          <a:p>
            <a:pPr lvl="0">
              <a:buFont typeface="Arial" pitchFamily="34" charset="0"/>
              <a:buChar char="•"/>
            </a:pPr>
            <a:r>
              <a:rPr lang="ru-RU" sz="1800" dirty="0" smtClean="0"/>
              <a:t>   мониторинг эффективности работы учителя;</a:t>
            </a:r>
          </a:p>
          <a:p>
            <a:pPr lvl="0">
              <a:buFont typeface="Arial" pitchFamily="34" charset="0"/>
              <a:buChar char="•"/>
            </a:pPr>
            <a:r>
              <a:rPr lang="ru-RU" sz="1800" dirty="0" smtClean="0"/>
              <a:t>  объективность системы оценивания успешности учителя;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  интеграция количественной и качественной оценок </a:t>
            </a:r>
            <a:endParaRPr lang="ru-RU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340</Words>
  <PresentationFormat>Экран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Портфолио как формы оценки профессионально-педагогической деятельности.</vt:lpstr>
      <vt:lpstr>Актуальность</vt:lpstr>
      <vt:lpstr>Портфолио педагога - это</vt:lpstr>
      <vt:lpstr>Принципы создания портфолио</vt:lpstr>
      <vt:lpstr>Функции портфолио</vt:lpstr>
      <vt:lpstr>Типы портфолио</vt:lpstr>
      <vt:lpstr>Разделы для комплексного портфолио</vt:lpstr>
      <vt:lpstr>Зачем педагогу портфолио?</vt:lpstr>
      <vt:lpstr>Практическая значимость</vt:lpstr>
      <vt:lpstr> Критерии оценки  портфолио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как формы оценки профессионально-педагогической деятельности.</dc:title>
  <dc:creator>user</dc:creator>
  <cp:lastModifiedBy>user</cp:lastModifiedBy>
  <cp:revision>1</cp:revision>
  <dcterms:created xsi:type="dcterms:W3CDTF">2023-10-27T06:56:32Z</dcterms:created>
  <dcterms:modified xsi:type="dcterms:W3CDTF">2023-10-27T08:05:11Z</dcterms:modified>
</cp:coreProperties>
</file>