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6" r:id="rId5"/>
    <p:sldId id="258" r:id="rId6"/>
    <p:sldId id="260" r:id="rId7"/>
    <p:sldId id="261" r:id="rId8"/>
    <p:sldId id="262" r:id="rId9"/>
    <p:sldId id="259" r:id="rId10"/>
    <p:sldId id="264" r:id="rId11"/>
    <p:sldId id="263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13285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Правовое воспитание детей среднего и старшего дошкольного возраста в МБДОУ «Детский сад №49 Улыбка»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30256" y="5105400"/>
            <a:ext cx="3734232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Подготовила : Мамаева Татьяна Валерьевна, воспитатель.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283749"/>
            <a:ext cx="77768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«ДЕТСКИЙ САД ОБЩЕРАЗВИВАЮЩЕГО ВИДА № 49 «УЛЫБКА»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города Рубцовска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3289" y="6268670"/>
            <a:ext cx="124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2021год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3752166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П</a:t>
            </a:r>
            <a:r>
              <a:rPr lang="ru-RU" sz="2800" dirty="0" smtClean="0">
                <a:solidFill>
                  <a:srgbClr val="C00000"/>
                </a:solidFill>
              </a:rPr>
              <a:t>рактико-ориентированный </a:t>
            </a:r>
            <a:r>
              <a:rPr lang="ru-RU" sz="2800" dirty="0">
                <a:solidFill>
                  <a:srgbClr val="C00000"/>
                </a:solidFill>
              </a:rPr>
              <a:t>опыт работы по правовому воспитанию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7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331640" y="260648"/>
            <a:ext cx="7498080" cy="48006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dirty="0" err="1" smtClean="0"/>
              <a:t>лепбук</a:t>
            </a:r>
            <a:endParaRPr lang="ru-RU" dirty="0"/>
          </a:p>
        </p:txBody>
      </p:sp>
      <p:pic>
        <p:nvPicPr>
          <p:cNvPr id="6" name="Рисунок 5" descr="https://sun9-2.userapi.com/impf/c856132/v856132820/1e5f7/6cV6iSk6q6c.jpg?size=1280x1313&amp;quality=96&amp;sign=81e0a4b93bc37762765616fc6513c3b9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8"/>
          <a:stretch/>
        </p:blipFill>
        <p:spPr bwMode="auto">
          <a:xfrm>
            <a:off x="1763688" y="908720"/>
            <a:ext cx="6552728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30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Право ребенка на сохранение своей индивидуальности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 descr="https://xn--80ahaf7a0affd.xn--p1ai/images/p309_ed124836a1bd50aa171cc1539802b6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2554736"/>
            <a:ext cx="676875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1556792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Федеральный проект </a:t>
            </a:r>
            <a:r>
              <a:rPr lang="ru-RU" sz="2800" b="1" dirty="0">
                <a:solidFill>
                  <a:srgbClr val="C00000"/>
                </a:solidFill>
              </a:rPr>
              <a:t>«Успех каждого ребенка» нацпроекта «Образование»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5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03648" y="2132856"/>
            <a:ext cx="7406640" cy="147218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Спасибо за внимание!</a:t>
            </a:r>
            <a:endParaRPr lang="ru-RU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09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498080" cy="1368152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3">
                    <a:lumMod val="75000"/>
                  </a:schemeClr>
                </a:solidFill>
              </a:rPr>
              <a:t>Приоритетным вектором работы детского сада является «Защита прав и достоинства детей через координацию усилий семьи и ДОУ».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0" t="14152" r="28361" b="8086"/>
          <a:stretch/>
        </p:blipFill>
        <p:spPr bwMode="auto">
          <a:xfrm>
            <a:off x="1331640" y="1484785"/>
            <a:ext cx="167128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14257" r="28508" b="8250"/>
          <a:stretch/>
        </p:blipFill>
        <p:spPr bwMode="auto">
          <a:xfrm>
            <a:off x="3275856" y="1493748"/>
            <a:ext cx="167321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4" t="14114" r="28422" b="8197"/>
          <a:stretch/>
        </p:blipFill>
        <p:spPr bwMode="auto">
          <a:xfrm>
            <a:off x="5220072" y="1493748"/>
            <a:ext cx="1664123" cy="22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9" t="14151" r="28435" b="8356"/>
          <a:stretch/>
        </p:blipFill>
        <p:spPr bwMode="auto">
          <a:xfrm>
            <a:off x="1331640" y="3933056"/>
            <a:ext cx="1666497" cy="222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8" t="14045" r="28353" b="8178"/>
          <a:stretch/>
        </p:blipFill>
        <p:spPr bwMode="auto">
          <a:xfrm>
            <a:off x="7168690" y="1493748"/>
            <a:ext cx="1663683" cy="222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8" t="13901" r="28326" b="10653"/>
          <a:stretch/>
        </p:blipFill>
        <p:spPr bwMode="auto">
          <a:xfrm>
            <a:off x="3297838" y="3948450"/>
            <a:ext cx="1656862" cy="220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6" t="14646" r="28293" b="8238"/>
          <a:stretch/>
        </p:blipFill>
        <p:spPr bwMode="auto">
          <a:xfrm>
            <a:off x="5214074" y="3948449"/>
            <a:ext cx="1670121" cy="220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5" t="14036" r="28477" b="11028"/>
          <a:stretch/>
        </p:blipFill>
        <p:spPr bwMode="auto">
          <a:xfrm>
            <a:off x="7176126" y="3938491"/>
            <a:ext cx="1656246" cy="221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65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Должность общественного инспектора по охране прав детства.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96752"/>
            <a:ext cx="7498080" cy="4800600"/>
          </a:xfrm>
        </p:spPr>
        <p:txBody>
          <a:bodyPr>
            <a:normAutofit fontScale="25000" lnSpcReduction="20000"/>
          </a:bodyPr>
          <a:lstStyle/>
          <a:p>
            <a:pPr marL="82296" indent="0" fontAlgn="base">
              <a:buNone/>
            </a:pPr>
            <a:r>
              <a:rPr lang="ru-RU" sz="7200" b="1" i="1" dirty="0">
                <a:solidFill>
                  <a:srgbClr val="C00000"/>
                </a:solidFill>
              </a:rPr>
              <a:t>Цель деятельности инспектор по защите прав детства:</a:t>
            </a:r>
            <a:endParaRPr lang="ru-RU" sz="7200" dirty="0">
              <a:solidFill>
                <a:srgbClr val="C00000"/>
              </a:solidFill>
            </a:endParaRP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обеспечение прав и законных интересов детей;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предупреждение безнадзорности и </a:t>
            </a:r>
            <a:r>
              <a:rPr lang="ru-RU" sz="7200" dirty="0" smtClean="0">
                <a:solidFill>
                  <a:srgbClr val="C00000"/>
                </a:solidFill>
              </a:rPr>
              <a:t>беспризорности </a:t>
            </a:r>
            <a:r>
              <a:rPr lang="ru-RU" sz="7200" dirty="0">
                <a:solidFill>
                  <a:srgbClr val="C00000"/>
                </a:solidFill>
              </a:rPr>
              <a:t>несовершеннолетних;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социальная защита детей, находящихся в социально-опасном положении;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социальная поддержка семей воспитанников Учреждения </a:t>
            </a:r>
            <a:r>
              <a:rPr lang="ru-RU" sz="7200" dirty="0" smtClean="0">
                <a:solidFill>
                  <a:srgbClr val="C00000"/>
                </a:solidFill>
              </a:rPr>
              <a:t>находящихся </a:t>
            </a:r>
            <a:r>
              <a:rPr lang="ru-RU" sz="7200" dirty="0">
                <a:solidFill>
                  <a:srgbClr val="C00000"/>
                </a:solidFill>
              </a:rPr>
              <a:t>в трудной жизненной ситуации.</a:t>
            </a:r>
          </a:p>
          <a:p>
            <a:pPr marL="82296" indent="0" fontAlgn="base">
              <a:buNone/>
            </a:pPr>
            <a:r>
              <a:rPr lang="ru-RU" sz="7200" b="1" i="1" dirty="0">
                <a:solidFill>
                  <a:srgbClr val="C00000"/>
                </a:solidFill>
              </a:rPr>
              <a:t>Задачи общественного инспектора:</a:t>
            </a:r>
            <a:endParaRPr lang="ru-RU" sz="7200" dirty="0">
              <a:solidFill>
                <a:srgbClr val="C00000"/>
              </a:solidFill>
            </a:endParaRP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выявление </a:t>
            </a:r>
            <a:r>
              <a:rPr lang="ru-RU" sz="7200" dirty="0" smtClean="0">
                <a:solidFill>
                  <a:srgbClr val="C00000"/>
                </a:solidFill>
              </a:rPr>
              <a:t>несовершеннолетних </a:t>
            </a:r>
            <a:r>
              <a:rPr lang="ru-RU" sz="7200" dirty="0">
                <a:solidFill>
                  <a:srgbClr val="C00000"/>
                </a:solidFill>
              </a:rPr>
              <a:t>и семей, находящихся в трудной жизненной ситуации и (или) социально опасном положении;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</a:t>
            </a:r>
            <a:r>
              <a:rPr lang="ru-RU" sz="7200" dirty="0" smtClean="0">
                <a:solidFill>
                  <a:srgbClr val="C00000"/>
                </a:solidFill>
              </a:rPr>
              <a:t>ранняя </a:t>
            </a:r>
            <a:r>
              <a:rPr lang="ru-RU" sz="7200" dirty="0">
                <a:solidFill>
                  <a:srgbClr val="C00000"/>
                </a:solidFill>
              </a:rPr>
              <a:t>профилактика безнадзорности, беспризорности, правонарушений и антиобщественных действий </a:t>
            </a:r>
            <a:r>
              <a:rPr lang="ru-RU" sz="7200" dirty="0" smtClean="0">
                <a:solidFill>
                  <a:srgbClr val="C00000"/>
                </a:solidFill>
              </a:rPr>
              <a:t>несовершеннолетних, </a:t>
            </a:r>
            <a:r>
              <a:rPr lang="ru-RU" sz="7200" dirty="0">
                <a:solidFill>
                  <a:srgbClr val="C00000"/>
                </a:solidFill>
              </a:rPr>
              <a:t>выявление и устранение причин и условий, способствующих этому;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формирование у воспитанников основ правовой культуры, законопослушного поведения и здорового образа жизни.</a:t>
            </a:r>
          </a:p>
          <a:p>
            <a:pPr fontAlgn="base"/>
            <a:r>
              <a:rPr lang="ru-RU" sz="7200" dirty="0">
                <a:solidFill>
                  <a:srgbClr val="C00000"/>
                </a:solidFill>
              </a:rPr>
              <a:t>- социально-педагогическая реабилитация несовершеннолетних, находящихся в трудной жизненной ситуации и (или) социально опасном положении.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91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03648" y="404664"/>
            <a:ext cx="7498080" cy="1368152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  <a:t>Подготовленность педагогического коллектива в вопросах правового воспитания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9" t="14443" r="14322" b="10421"/>
          <a:stretch/>
        </p:blipFill>
        <p:spPr bwMode="auto">
          <a:xfrm rot="20633503">
            <a:off x="1515303" y="1577495"/>
            <a:ext cx="3079204" cy="2364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D:\IMG_37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/>
          <a:stretch/>
        </p:blipFill>
        <p:spPr bwMode="auto">
          <a:xfrm>
            <a:off x="5786274" y="4437112"/>
            <a:ext cx="3029264" cy="173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IMG_35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4501"/>
          <a:stretch/>
        </p:blipFill>
        <p:spPr bwMode="auto">
          <a:xfrm>
            <a:off x="5394378" y="1326177"/>
            <a:ext cx="3507350" cy="213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17458" r="65547" b="4767"/>
          <a:stretch/>
        </p:blipFill>
        <p:spPr bwMode="auto">
          <a:xfrm rot="346670">
            <a:off x="3862761" y="2728927"/>
            <a:ext cx="2220341" cy="3188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:\IMG_35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2954"/>
          <a:stretch/>
        </p:blipFill>
        <p:spPr bwMode="auto">
          <a:xfrm>
            <a:off x="1293324" y="4141837"/>
            <a:ext cx="3965064" cy="248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75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260648"/>
            <a:ext cx="7498080" cy="13681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lnSpc>
                <a:spcPct val="170000"/>
              </a:lnSpc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26337" y="188640"/>
            <a:ext cx="7406640" cy="12241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Парциальная программа по правовому воспитанию детей 4-7 лет «Академия </a:t>
            </a:r>
            <a:r>
              <a:rPr lang="ru-RU" sz="2800" dirty="0" err="1" smtClean="0">
                <a:solidFill>
                  <a:schemeClr val="accent3">
                    <a:lumMod val="75000"/>
                  </a:schemeClr>
                </a:solidFill>
              </a:rPr>
              <a:t>Правознаек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 r="28834"/>
          <a:stretch/>
        </p:blipFill>
        <p:spPr bwMode="auto">
          <a:xfrm>
            <a:off x="1403648" y="1484784"/>
            <a:ext cx="2661017" cy="3547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E:\СТАРШИЙ ВОСПИТАТЕЛЬ2020\Начало учебного года 2020-2021\программы\скан_page-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807"/>
          <a:stretch/>
        </p:blipFill>
        <p:spPr bwMode="auto">
          <a:xfrm rot="1250731">
            <a:off x="2991494" y="3126416"/>
            <a:ext cx="2146342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6016" y="1764377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2400" dirty="0" smtClean="0">
                <a:solidFill>
                  <a:srgbClr val="C00000"/>
                </a:solidFill>
              </a:rPr>
              <a:t>Цель: максимально </a:t>
            </a:r>
            <a:r>
              <a:rPr lang="ru-RU" sz="2400" dirty="0">
                <a:solidFill>
                  <a:srgbClr val="C00000"/>
                </a:solidFill>
              </a:rPr>
              <a:t>способствовать социальной уверенности и ценностных ориентаций, определяющих поведение, деятельность и отношение ребенка к миру, через формирование основ правовых знаний.</a:t>
            </a:r>
          </a:p>
        </p:txBody>
      </p:sp>
    </p:spTree>
    <p:extLst>
      <p:ext uri="{BB962C8B-B14F-4D97-AF65-F5344CB8AC3E}">
        <p14:creationId xmlns:p14="http://schemas.microsoft.com/office/powerpoint/2010/main" val="3738212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Технология ознакомления с новым правом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Предварительная работа по новому праву.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Выявление </a:t>
            </a:r>
            <a:r>
              <a:rPr lang="ru-RU" dirty="0">
                <a:solidFill>
                  <a:srgbClr val="C00000"/>
                </a:solidFill>
              </a:rPr>
              <a:t>общего представления детей по выбранной теме.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Создание </a:t>
            </a:r>
            <a:r>
              <a:rPr lang="ru-RU" dirty="0">
                <a:solidFill>
                  <a:srgbClr val="C00000"/>
                </a:solidFill>
              </a:rPr>
              <a:t>условий для мотивационной готовности по ознакомлению с этим правом.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Игровая </a:t>
            </a:r>
            <a:r>
              <a:rPr lang="ru-RU" dirty="0">
                <a:solidFill>
                  <a:srgbClr val="C00000"/>
                </a:solidFill>
              </a:rPr>
              <a:t>форма подачи нового материала.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Осмысление</a:t>
            </a:r>
            <a:r>
              <a:rPr lang="ru-RU" dirty="0">
                <a:solidFill>
                  <a:srgbClr val="C00000"/>
                </a:solidFill>
              </a:rPr>
              <a:t>. Формирование эмоционально – оценочного отношения к социальным фактам и событиям.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Применение </a:t>
            </a:r>
            <a:r>
              <a:rPr lang="ru-RU" dirty="0">
                <a:solidFill>
                  <a:srgbClr val="C00000"/>
                </a:solidFill>
              </a:rPr>
              <a:t>новых знаний в практической деятельности. Создание символа обозначающего новое право.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Задания </a:t>
            </a:r>
            <a:r>
              <a:rPr lang="ru-RU" dirty="0">
                <a:solidFill>
                  <a:srgbClr val="C00000"/>
                </a:solidFill>
              </a:rPr>
              <a:t>для родителей по закреплению данного права.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51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Педагогическая находка «Азбука прав»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t="14825" r="15389" b="8626"/>
          <a:stretch/>
        </p:blipFill>
        <p:spPr bwMode="auto">
          <a:xfrm>
            <a:off x="2123728" y="1196752"/>
            <a:ext cx="6048672" cy="52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98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72" y="23581"/>
            <a:ext cx="749808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</a:rPr>
              <a:t>Работа с родителями</a:t>
            </a:r>
            <a:endParaRPr lang="ru-RU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640" y="908720"/>
            <a:ext cx="7498080" cy="4800600"/>
          </a:xfrm>
        </p:spPr>
        <p:txBody>
          <a:bodyPr/>
          <a:lstStyle/>
          <a:p>
            <a:r>
              <a:rPr lang="ru-RU" dirty="0" smtClean="0"/>
              <a:t>газета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6" t="22550" r="26007" b="44385"/>
          <a:stretch/>
        </p:blipFill>
        <p:spPr bwMode="auto">
          <a:xfrm>
            <a:off x="3466728" y="908720"/>
            <a:ext cx="5113867" cy="20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0" t="17093" r="16928" b="5736"/>
          <a:stretch/>
        </p:blipFill>
        <p:spPr bwMode="auto">
          <a:xfrm>
            <a:off x="4674115" y="2932254"/>
            <a:ext cx="2215363" cy="295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15703" r="50671" b="4954"/>
          <a:stretch/>
        </p:blipFill>
        <p:spPr bwMode="auto">
          <a:xfrm>
            <a:off x="6564560" y="3140968"/>
            <a:ext cx="2259728" cy="306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9" t="16484" r="17107" b="4151"/>
          <a:stretch/>
        </p:blipFill>
        <p:spPr bwMode="auto">
          <a:xfrm rot="507787">
            <a:off x="1607949" y="2774903"/>
            <a:ext cx="2088616" cy="288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16484" r="51198" b="4151"/>
          <a:stretch/>
        </p:blipFill>
        <p:spPr bwMode="auto">
          <a:xfrm rot="21311085">
            <a:off x="3628157" y="3564166"/>
            <a:ext cx="2075313" cy="288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71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1331640" y="260648"/>
            <a:ext cx="7498080" cy="4800600"/>
          </a:xfrm>
          <a:prstGeom prst="rect">
            <a:avLst/>
          </a:prstGeom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dirty="0" smtClean="0"/>
              <a:t>сайт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882" r="1965"/>
          <a:stretch/>
        </p:blipFill>
        <p:spPr>
          <a:xfrm>
            <a:off x="1102658" y="836712"/>
            <a:ext cx="786182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0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212</TotalTime>
  <Words>325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Правовое воспитание детей среднего и старшего дошкольного возраста в МБДОУ «Детский сад №49 Улыбка»</vt:lpstr>
      <vt:lpstr>Приоритетным вектором работы детского сада является «Защита прав и достоинства детей через координацию усилий семьи и ДОУ».  </vt:lpstr>
      <vt:lpstr>Должность общественного инспектора по охране прав детства.</vt:lpstr>
      <vt:lpstr>Презентация PowerPoint</vt:lpstr>
      <vt:lpstr>Презентация PowerPoint</vt:lpstr>
      <vt:lpstr>Технология ознакомления с новым правом</vt:lpstr>
      <vt:lpstr>Педагогическая находка «Азбука прав»</vt:lpstr>
      <vt:lpstr>Работа с родителями</vt:lpstr>
      <vt:lpstr>Презентация PowerPoint</vt:lpstr>
      <vt:lpstr>Презентация PowerPoint</vt:lpstr>
      <vt:lpstr>Право ребенка на сохранение своей индивидуальности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Правовое воспитание детей среднего и старшего дошкольного возраста в МБДОУ «Детский сад №49 Улыбка»</dc:title>
  <dc:creator>User</dc:creator>
  <cp:lastModifiedBy>User</cp:lastModifiedBy>
  <cp:revision>18</cp:revision>
  <dcterms:created xsi:type="dcterms:W3CDTF">2021-05-16T02:14:36Z</dcterms:created>
  <dcterms:modified xsi:type="dcterms:W3CDTF">2021-05-16T05:58:12Z</dcterms:modified>
</cp:coreProperties>
</file>