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4" r:id="rId3"/>
    <p:sldId id="265" r:id="rId4"/>
    <p:sldId id="275" r:id="rId5"/>
    <p:sldId id="266" r:id="rId6"/>
    <p:sldId id="258" r:id="rId7"/>
    <p:sldId id="259" r:id="rId8"/>
    <p:sldId id="262" r:id="rId9"/>
    <p:sldId id="277" r:id="rId10"/>
    <p:sldId id="272" r:id="rId11"/>
    <p:sldId id="278" r:id="rId12"/>
    <p:sldId id="279" r:id="rId13"/>
    <p:sldId id="290" r:id="rId14"/>
    <p:sldId id="280" r:id="rId15"/>
    <p:sldId id="281" r:id="rId16"/>
    <p:sldId id="282" r:id="rId17"/>
    <p:sldId id="284" r:id="rId18"/>
    <p:sldId id="286" r:id="rId19"/>
    <p:sldId id="288" r:id="rId20"/>
    <p:sldId id="291" r:id="rId21"/>
    <p:sldId id="289" r:id="rId22"/>
    <p:sldId id="268" r:id="rId23"/>
    <p:sldId id="29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5700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2C0821-C20E-4A4B-AA6E-7DF184B413EC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69EE71-B88B-43C4-9A16-A9C975FB13A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http://www.orenburgo.ru/uploads/board/post/2015-06/1434651679_detsad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www.orenburgo.ru/uploads/board/post/2015-06/1434651679_detsad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4" name="Picture 4" descr="http://previews.123rf.com/images/portarefortuna/portarefortuna1307/portarefortuna130700008/20980619-Frame-made-from-color-handprints--Stock-Vector-border-school-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13845" y="-801678"/>
            <a:ext cx="6588317" cy="856895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63688" y="3429000"/>
            <a:ext cx="5328592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3200" b="1" i="1" cap="all" dirty="0" smtClean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  <a:p>
            <a:pPr algn="ctr"/>
            <a:r>
              <a:rPr lang="ru-RU" sz="3200" b="1" i="1" cap="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Кружок </a:t>
            </a:r>
          </a:p>
          <a:p>
            <a:pPr algn="ctr"/>
            <a:r>
              <a:rPr lang="ru-RU" sz="3200" b="1" i="1" cap="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  «Цветные  ладошки»</a:t>
            </a:r>
          </a:p>
          <a:p>
            <a:pPr algn="ctr"/>
            <a:endParaRPr lang="ru-RU" sz="3200" b="1" i="1" cap="all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  <a:p>
            <a:pPr algn="ctr"/>
            <a:endParaRPr lang="ru-RU" sz="3200" b="1" i="1" cap="all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1760" y="5085184"/>
            <a:ext cx="442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Презентацию подготовила Анищенко Л.А.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                               воспитатель 1 категория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8" name="Рисунок 17" descr="http://www.orenburgo.ru/uploads/board/post/2015-06/1434651679_detsad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508104" y="2132856"/>
            <a:ext cx="168656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нетрад.техники\DSCN3131.JPG"/>
          <p:cNvPicPr>
            <a:picLocks noChangeAspect="1" noChangeArrowheads="1"/>
          </p:cNvPicPr>
          <p:nvPr/>
        </p:nvPicPr>
        <p:blipFill>
          <a:blip r:embed="rId5" cstate="print"/>
          <a:srcRect t="8400" r="2353" b="16440"/>
          <a:stretch>
            <a:fillRect/>
          </a:stretch>
        </p:blipFill>
        <p:spPr bwMode="auto">
          <a:xfrm rot="21027146">
            <a:off x="1886040" y="2080667"/>
            <a:ext cx="2987824" cy="1724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619672" y="1196752"/>
            <a:ext cx="615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 «Детский сад №49 Улыбка»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i.hdwp.ru/f/7d74/q/fc7a3015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20472" cy="6463208"/>
          </a:xfrm>
          <a:prstGeom prst="rect">
            <a:avLst/>
          </a:prstGeom>
          <a:noFill/>
        </p:spPr>
      </p:pic>
      <p:pic>
        <p:nvPicPr>
          <p:cNvPr id="5" name="Picture 2" descr="C:\Users\user\Pictures\img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7131">
            <a:off x="495840" y="2709553"/>
            <a:ext cx="5263769" cy="3725245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ятно 2 5"/>
          <p:cNvSpPr/>
          <p:nvPr/>
        </p:nvSpPr>
        <p:spPr>
          <a:xfrm rot="20776959">
            <a:off x="2760" y="781277"/>
            <a:ext cx="4274371" cy="1591032"/>
          </a:xfrm>
          <a:prstGeom prst="irregularSeal2">
            <a:avLst/>
          </a:prstGeom>
          <a:solidFill>
            <a:srgbClr val="92D050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Schoolbook" pitchFamily="18" charset="0"/>
              </a:rPr>
              <a:t>Печатание листиками</a:t>
            </a:r>
            <a:endParaRPr lang="ru-RU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1026" name="Picture 2" descr="C:\Users\user\Desktop\нетрад.техники\DSCN3106.JPG"/>
          <p:cNvPicPr>
            <a:picLocks noChangeAspect="1" noChangeArrowheads="1"/>
          </p:cNvPicPr>
          <p:nvPr/>
        </p:nvPicPr>
        <p:blipFill>
          <a:blip r:embed="rId4" cstate="print"/>
          <a:srcRect l="5682" t="7576"/>
          <a:stretch>
            <a:fillRect/>
          </a:stretch>
        </p:blipFill>
        <p:spPr bwMode="auto">
          <a:xfrm rot="16497667">
            <a:off x="5842706" y="3789538"/>
            <a:ext cx="2662553" cy="1956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 rot="554622">
            <a:off x="3923928" y="764704"/>
            <a:ext cx="4572000" cy="21452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200" dirty="0" smtClean="0"/>
              <a:t> Ранней весной, когда на деревьях распускаются молодые клейкие листочки, и поздней осенью, когда они меняют цвет и опадают, ребенок с интересом наблюдает за ними. Поэтому, когда на занятиях детям предлагается отпечатать самый настоящий листок березы или клена, они это делают с огромным удовольствием. Сначала нужно покрыть листок краской, а затем окрашенной стороной приложить к белой бумаге. Всякий раз следует брать другой листок. Так прожилки лучше будут отпечатываться. Если черешка нет, не беда. Его можно легко нарисовать кисточкой.</a:t>
            </a:r>
            <a:endParaRPr lang="ru-RU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8382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Рисование  с  помощью  трафаретов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rot="21197290">
            <a:off x="2666639" y="1452058"/>
            <a:ext cx="3259088" cy="2088232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Сначала вырежем трафарет.  Затем, прижав пальцем к листу бумаги, обведём по контуру частыми и лёгкими прикосновениями тампона. Осторожно приподнимаем трафарет… чудо! </a:t>
            </a:r>
          </a:p>
          <a:p>
            <a:pPr>
              <a:buNone/>
            </a:pPr>
            <a:r>
              <a:rPr lang="ru-RU" dirty="0" smtClean="0"/>
              <a:t>           Он остался на бумаге! </a:t>
            </a:r>
            <a:endParaRPr lang="ru-RU" dirty="0"/>
          </a:p>
        </p:txBody>
      </p:sp>
      <p:pic>
        <p:nvPicPr>
          <p:cNvPr id="7" name="Picture 3" descr="C:\Users\user\Pictures\колобок.jpg"/>
          <p:cNvPicPr>
            <a:picLocks noChangeAspect="1" noChangeArrowheads="1"/>
          </p:cNvPicPr>
          <p:nvPr/>
        </p:nvPicPr>
        <p:blipFill>
          <a:blip r:embed="rId2" cstate="print"/>
          <a:srcRect r="17171"/>
          <a:stretch>
            <a:fillRect/>
          </a:stretch>
        </p:blipFill>
        <p:spPr bwMode="auto">
          <a:xfrm rot="221251">
            <a:off x="6851729" y="3415191"/>
            <a:ext cx="1859263" cy="15363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\Desktop\нетрад.техники\DSCN3127.JPG"/>
          <p:cNvPicPr>
            <a:picLocks noChangeAspect="1" noChangeArrowheads="1"/>
          </p:cNvPicPr>
          <p:nvPr/>
        </p:nvPicPr>
        <p:blipFill>
          <a:blip r:embed="rId3" cstate="print"/>
          <a:srcRect l="12250" t="9464" r="9033"/>
          <a:stretch>
            <a:fillRect/>
          </a:stretch>
        </p:blipFill>
        <p:spPr bwMode="auto">
          <a:xfrm rot="1172856">
            <a:off x="7579131" y="5169569"/>
            <a:ext cx="1097987" cy="947143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2052" name="Picture 4" descr="C:\Users\user\Desktop\нетрад.техники\DSCN3136.JPG"/>
          <p:cNvPicPr>
            <a:picLocks noChangeAspect="1" noChangeArrowheads="1"/>
          </p:cNvPicPr>
          <p:nvPr/>
        </p:nvPicPr>
        <p:blipFill>
          <a:blip r:embed="rId4" cstate="print"/>
          <a:srcRect t="8955" r="-738" b="7465"/>
          <a:stretch>
            <a:fillRect/>
          </a:stretch>
        </p:blipFill>
        <p:spPr bwMode="auto">
          <a:xfrm>
            <a:off x="3563888" y="3789040"/>
            <a:ext cx="300890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esktop\нетрад.техники\DSCN3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83544">
            <a:off x="195483" y="1753911"/>
            <a:ext cx="2354175" cy="17656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нетрад.техники\DSCN3128.JPG"/>
          <p:cNvPicPr>
            <a:picLocks noChangeAspect="1" noChangeArrowheads="1"/>
          </p:cNvPicPr>
          <p:nvPr/>
        </p:nvPicPr>
        <p:blipFill>
          <a:blip r:embed="rId6" cstate="print"/>
          <a:srcRect l="20863" t="4851" r="18500"/>
          <a:stretch>
            <a:fillRect/>
          </a:stretch>
        </p:blipFill>
        <p:spPr bwMode="auto">
          <a:xfrm>
            <a:off x="6876256" y="5661248"/>
            <a:ext cx="772144" cy="908720"/>
          </a:xfrm>
          <a:prstGeom prst="round1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054" name="Picture 6" descr="C:\Users\user\Desktop\нетрад.техники\DSCN3130.JPG"/>
          <p:cNvPicPr>
            <a:picLocks noChangeAspect="1" noChangeArrowheads="1"/>
          </p:cNvPicPr>
          <p:nvPr/>
        </p:nvPicPr>
        <p:blipFill>
          <a:blip r:embed="rId7" cstate="print"/>
          <a:srcRect l="24013" t="18501" r="5113"/>
          <a:stretch>
            <a:fillRect/>
          </a:stretch>
        </p:blipFill>
        <p:spPr bwMode="auto">
          <a:xfrm rot="582157">
            <a:off x="6662481" y="1227072"/>
            <a:ext cx="2232248" cy="192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user\Desktop\нетрад.техники\DSCN3103.JPG"/>
          <p:cNvPicPr>
            <a:picLocks noChangeAspect="1" noChangeArrowheads="1"/>
          </p:cNvPicPr>
          <p:nvPr/>
        </p:nvPicPr>
        <p:blipFill>
          <a:blip r:embed="rId8" cstate="print"/>
          <a:srcRect l="3937" t="7350" r="10227" b="6551"/>
          <a:stretch>
            <a:fillRect/>
          </a:stretch>
        </p:blipFill>
        <p:spPr bwMode="auto">
          <a:xfrm rot="20863725">
            <a:off x="637051" y="4390705"/>
            <a:ext cx="2473738" cy="1860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192688" cy="8382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«Пальчиковая живопись»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740531">
            <a:off x="4482022" y="2108878"/>
            <a:ext cx="3384376" cy="22190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4800" i="1" dirty="0" smtClean="0">
                <a:solidFill>
                  <a:srgbClr val="FF0000"/>
                </a:solidFill>
              </a:rPr>
              <a:t>           Нету кисточки – пропала,</a:t>
            </a:r>
            <a:br>
              <a:rPr lang="ru-RU" sz="4800" i="1" dirty="0" smtClean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>Только я грустить не стала,</a:t>
            </a:r>
            <a:br>
              <a:rPr lang="ru-RU" sz="4800" i="1" dirty="0" smtClean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>Обмакну я пальчик в краску,</a:t>
            </a:r>
            <a:br>
              <a:rPr lang="ru-RU" sz="4800" i="1" dirty="0" smtClean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>Нарисую пальцем сказку.</a:t>
            </a:r>
          </a:p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5600" dirty="0" smtClean="0"/>
              <a:t>Если вам захотелось порисовать, а кисточки нет </a:t>
            </a:r>
            <a:br>
              <a:rPr lang="ru-RU" sz="5600" dirty="0" smtClean="0"/>
            </a:br>
            <a:r>
              <a:rPr lang="ru-RU" sz="5600" dirty="0" smtClean="0"/>
              <a:t>не беда. Рисовать можно пальцами и ладошками. Один палец обмакнём в красную краску, другой – в синюю, третий – в жёлтую… Чем не палитра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C:\Users\user\Desktop\нетрад.техники\DSCN3101.JPG"/>
          <p:cNvPicPr>
            <a:picLocks noChangeAspect="1" noChangeArrowheads="1"/>
          </p:cNvPicPr>
          <p:nvPr/>
        </p:nvPicPr>
        <p:blipFill>
          <a:blip r:embed="rId2" cstate="print"/>
          <a:srcRect l="16408" t="3860" r="9042" b="15072"/>
          <a:stretch>
            <a:fillRect/>
          </a:stretch>
        </p:blipFill>
        <p:spPr bwMode="auto">
          <a:xfrm>
            <a:off x="467544" y="4653136"/>
            <a:ext cx="2376264" cy="1937924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4099" name="Picture 3" descr="C:\Users\user\Desktop\нетрад.техники\DSCN3104.JPG"/>
          <p:cNvPicPr>
            <a:picLocks noChangeAspect="1" noChangeArrowheads="1"/>
          </p:cNvPicPr>
          <p:nvPr/>
        </p:nvPicPr>
        <p:blipFill>
          <a:blip r:embed="rId3" cstate="print"/>
          <a:srcRect l="12201" t="8001" r="15350"/>
          <a:stretch>
            <a:fillRect/>
          </a:stretch>
        </p:blipFill>
        <p:spPr bwMode="auto">
          <a:xfrm rot="1237510">
            <a:off x="6689949" y="740363"/>
            <a:ext cx="1811011" cy="172478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101" name="Picture 5" descr="C:\Users\user\Desktop\нетрад.техники\Новая папка (4)\DSC01456.JPG"/>
          <p:cNvPicPr>
            <a:picLocks noChangeAspect="1" noChangeArrowheads="1"/>
          </p:cNvPicPr>
          <p:nvPr/>
        </p:nvPicPr>
        <p:blipFill>
          <a:blip r:embed="rId4" cstate="print"/>
          <a:srcRect t="4962" r="14396"/>
          <a:stretch>
            <a:fillRect/>
          </a:stretch>
        </p:blipFill>
        <p:spPr bwMode="auto">
          <a:xfrm>
            <a:off x="1043608" y="1988840"/>
            <a:ext cx="1857446" cy="154679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102" name="Picture 6" descr="C:\Users\user\Desktop\нетрад.техники\Новая папка (4)\DSC01457.JPG"/>
          <p:cNvPicPr>
            <a:picLocks noChangeAspect="1" noChangeArrowheads="1"/>
          </p:cNvPicPr>
          <p:nvPr/>
        </p:nvPicPr>
        <p:blipFill>
          <a:blip r:embed="rId5" cstate="print"/>
          <a:srcRect l="15350" t="17450" r="19288" b="11151"/>
          <a:stretch>
            <a:fillRect/>
          </a:stretch>
        </p:blipFill>
        <p:spPr bwMode="auto">
          <a:xfrm>
            <a:off x="3635896" y="2780928"/>
            <a:ext cx="1080120" cy="88491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103" name="Picture 7" descr="C:\Users\user\Desktop\нетрад.техники\Новая папка (4)\DSC01458.JPG"/>
          <p:cNvPicPr>
            <a:picLocks noChangeAspect="1" noChangeArrowheads="1"/>
          </p:cNvPicPr>
          <p:nvPr/>
        </p:nvPicPr>
        <p:blipFill>
          <a:blip r:embed="rId6" cstate="print"/>
          <a:srcRect l="30313" t="6951" r="16138" b="12200"/>
          <a:stretch>
            <a:fillRect/>
          </a:stretch>
        </p:blipFill>
        <p:spPr bwMode="auto">
          <a:xfrm>
            <a:off x="2339752" y="3645024"/>
            <a:ext cx="1008112" cy="114153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4104" name="Picture 8" descr="C:\Users\user\Desktop\нетрад.техники\Новая папка (4)\DSC01460.JPG"/>
          <p:cNvPicPr>
            <a:picLocks noChangeAspect="1" noChangeArrowheads="1"/>
          </p:cNvPicPr>
          <p:nvPr/>
        </p:nvPicPr>
        <p:blipFill>
          <a:blip r:embed="rId7" cstate="print"/>
          <a:srcRect l="29525" t="38450" r="12201" b="10101"/>
          <a:stretch>
            <a:fillRect/>
          </a:stretch>
        </p:blipFill>
        <p:spPr bwMode="auto">
          <a:xfrm>
            <a:off x="251520" y="1124744"/>
            <a:ext cx="1152128" cy="762896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105" name="Picture 9" descr="C:\Users\user\Desktop\нетрад.техники\Новая папка (4)\DSC014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325190">
            <a:off x="7009562" y="4694736"/>
            <a:ext cx="1943309" cy="14576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106" name="Picture 10" descr="C:\Users\user\Desktop\нетрад.техники\Новая папка (4)\DSC01465.JPG"/>
          <p:cNvPicPr>
            <a:picLocks noChangeAspect="1" noChangeArrowheads="1"/>
          </p:cNvPicPr>
          <p:nvPr/>
        </p:nvPicPr>
        <p:blipFill>
          <a:blip r:embed="rId9" cstate="print"/>
          <a:srcRect l="13240" t="1618" r="5602" b="13189"/>
          <a:stretch>
            <a:fillRect/>
          </a:stretch>
        </p:blipFill>
        <p:spPr bwMode="auto">
          <a:xfrm rot="756609">
            <a:off x="4700712" y="4610722"/>
            <a:ext cx="1741998" cy="13716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4107" name="Picture 11" descr="C:\Users\user\Desktop\нетрад.техники\Новая папка (4)\DSC01454.JPG"/>
          <p:cNvPicPr>
            <a:picLocks noChangeAspect="1" noChangeArrowheads="1"/>
          </p:cNvPicPr>
          <p:nvPr/>
        </p:nvPicPr>
        <p:blipFill>
          <a:blip r:embed="rId10" cstate="print"/>
          <a:srcRect l="13600" t="4851" r="6601" b="21650"/>
          <a:stretch>
            <a:fillRect/>
          </a:stretch>
        </p:blipFill>
        <p:spPr bwMode="auto">
          <a:xfrm>
            <a:off x="3059832" y="1196752"/>
            <a:ext cx="1348607" cy="1656184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386" name="Picture 2" descr="http://maclassegloria.es/wp-content/uploads/2015/05/main-fleu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97935">
            <a:off x="7970718" y="2158264"/>
            <a:ext cx="1075867" cy="107586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4578" name="Picture 2" descr="http://i3.imgbb.ru/img9/4/5/8/458006e09305af5395f7302e7233590e.gif"/>
          <p:cNvPicPr>
            <a:picLocks noChangeAspect="1" noChangeArrowheads="1"/>
          </p:cNvPicPr>
          <p:nvPr/>
        </p:nvPicPr>
        <p:blipFill>
          <a:blip r:embed="rId12" cstate="print"/>
          <a:srcRect l="25102" t="1343" r="50535" b="65088"/>
          <a:stretch>
            <a:fillRect/>
          </a:stretch>
        </p:blipFill>
        <p:spPr bwMode="auto">
          <a:xfrm>
            <a:off x="467544" y="3573016"/>
            <a:ext cx="1045556" cy="79208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24580" name="Picture 4" descr="http://i3.imgbb.ru/img9/4/5/8/458006e09305af5395f7302e7233590e.gif"/>
          <p:cNvPicPr>
            <a:picLocks noChangeAspect="1" noChangeArrowheads="1"/>
          </p:cNvPicPr>
          <p:nvPr/>
        </p:nvPicPr>
        <p:blipFill>
          <a:blip r:embed="rId12" cstate="print"/>
          <a:srcRect l="-738" t="53711" r="333" b="4662"/>
          <a:stretch>
            <a:fillRect/>
          </a:stretch>
        </p:blipFill>
        <p:spPr bwMode="auto">
          <a:xfrm rot="525971">
            <a:off x="2944042" y="5916556"/>
            <a:ext cx="2448272" cy="55806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5544616" cy="6389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Оттиски различными штампами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3" name="Picture 3" descr="C:\Users\user\Desktop\нетрад.техники\Новая папка (4)\DSC01450.JPG"/>
          <p:cNvPicPr>
            <a:picLocks noChangeAspect="1" noChangeArrowheads="1"/>
          </p:cNvPicPr>
          <p:nvPr/>
        </p:nvPicPr>
        <p:blipFill>
          <a:blip r:embed="rId2" cstate="print"/>
          <a:srcRect l="26375" t="3801" r="6688" b="10101"/>
          <a:stretch>
            <a:fillRect/>
          </a:stretch>
        </p:blipFill>
        <p:spPr bwMode="auto">
          <a:xfrm>
            <a:off x="323528" y="2204864"/>
            <a:ext cx="2160240" cy="208399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C:\Users\user\Desktop\нетрад.техники\Новая папка (4)\DSC01451.JPG"/>
          <p:cNvPicPr>
            <a:picLocks noChangeAspect="1" noChangeArrowheads="1"/>
          </p:cNvPicPr>
          <p:nvPr/>
        </p:nvPicPr>
        <p:blipFill>
          <a:blip r:embed="rId3" cstate="print"/>
          <a:srcRect l="12201" t="13250" r="20863" b="2751"/>
          <a:stretch>
            <a:fillRect/>
          </a:stretch>
        </p:blipFill>
        <p:spPr bwMode="auto">
          <a:xfrm>
            <a:off x="2771800" y="3573016"/>
            <a:ext cx="1512168" cy="14232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125" name="Picture 5" descr="C:\Users\user\Desktop\нетрад.техники\Новая папка (4)\DSC01467.JPG"/>
          <p:cNvPicPr>
            <a:picLocks noChangeAspect="1" noChangeArrowheads="1"/>
          </p:cNvPicPr>
          <p:nvPr/>
        </p:nvPicPr>
        <p:blipFill>
          <a:blip r:embed="rId4" cstate="print"/>
          <a:srcRect r="1695" b="9625"/>
          <a:stretch>
            <a:fillRect/>
          </a:stretch>
        </p:blipFill>
        <p:spPr bwMode="auto">
          <a:xfrm rot="5400000" flipV="1">
            <a:off x="6712288" y="4385057"/>
            <a:ext cx="2448271" cy="168828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127" name="Picture 7" descr="C:\Users\user\Desktop\нетрад.техники\DSCN3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196752"/>
            <a:ext cx="2699792" cy="2024844"/>
          </a:xfrm>
          <a:prstGeom prst="rect">
            <a:avLst/>
          </a:prstGeom>
          <a:noFill/>
        </p:spPr>
      </p:pic>
      <p:pic>
        <p:nvPicPr>
          <p:cNvPr id="5126" name="Picture 6" descr="C:\Users\user\Desktop\нетрад.техники\Новая папка (4)\DSC01471.JPG"/>
          <p:cNvPicPr>
            <a:picLocks noChangeAspect="1" noChangeArrowheads="1"/>
          </p:cNvPicPr>
          <p:nvPr/>
        </p:nvPicPr>
        <p:blipFill>
          <a:blip r:embed="rId6" cstate="print"/>
          <a:srcRect l="4994" r="1359" b="8445"/>
          <a:stretch>
            <a:fillRect/>
          </a:stretch>
        </p:blipFill>
        <p:spPr bwMode="auto">
          <a:xfrm rot="5400000">
            <a:off x="4713397" y="3215595"/>
            <a:ext cx="2179878" cy="159857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483768" y="1052736"/>
            <a:ext cx="3384376" cy="1770698"/>
          </a:xfrm>
          <a:prstGeom prst="round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Написание рисунка точками относится к необычному приему. Для этого берутся цветные карандаши или фломастеры и на белый лист бумаги наносятся точки. Но лучше это делать </a:t>
            </a:r>
          </a:p>
          <a:p>
            <a:pPr algn="ctr"/>
            <a:r>
              <a:rPr lang="ru-RU" sz="1400" dirty="0" smtClean="0"/>
              <a:t>красками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548680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Рисунок точками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user\Desktop\нетрад.техники\Новая папка (4)\DSC01449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t="58" r="16658" b="10846"/>
          <a:stretch>
            <a:fillRect/>
          </a:stretch>
        </p:blipFill>
        <p:spPr bwMode="auto">
          <a:xfrm>
            <a:off x="683568" y="4653136"/>
            <a:ext cx="1796193" cy="1440160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699792" y="5085184"/>
            <a:ext cx="3744416" cy="1123712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Каждая фигурка обмакивается в краску и штампуется на бумаге. Таким образом, получаются круги, треугольники, ромбы. Из них можно составить орнамент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2" cstate="print"/>
          <a:srcRect l="50577" t="39201" r="17702" b="20285"/>
          <a:stretch>
            <a:fillRect/>
          </a:stretch>
        </p:blipFill>
        <p:spPr bwMode="auto">
          <a:xfrm rot="13160682">
            <a:off x="448121" y="2880109"/>
            <a:ext cx="2980743" cy="2821644"/>
          </a:xfrm>
          <a:prstGeom prst="rect">
            <a:avLst/>
          </a:prstGeom>
          <a:noFill/>
        </p:spPr>
      </p:pic>
      <p:pic>
        <p:nvPicPr>
          <p:cNvPr id="7172" name="Picture 4" descr="C:\Users\user\Desktop\нетрад.техники\DSCN2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77072"/>
            <a:ext cx="1656184" cy="2208245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7173" name="Picture 5" descr="C:\Users\user\Desktop\нетрад.техники\DSCN2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4867">
            <a:off x="6207422" y="1413260"/>
            <a:ext cx="2232248" cy="16741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ятно 1 7"/>
          <p:cNvSpPr/>
          <p:nvPr/>
        </p:nvSpPr>
        <p:spPr>
          <a:xfrm>
            <a:off x="2339752" y="620688"/>
            <a:ext cx="4320480" cy="5921097"/>
          </a:xfrm>
          <a:prstGeom prst="irregularSeal1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C00000"/>
                </a:solidFill>
              </a:rPr>
              <a:t>На альбом упала краска,</a:t>
            </a:r>
            <a:br>
              <a:rPr lang="ru-RU" sz="1100" b="1" i="1" dirty="0" smtClean="0">
                <a:solidFill>
                  <a:srgbClr val="C00000"/>
                </a:solidFill>
              </a:rPr>
            </a:br>
            <a:r>
              <a:rPr lang="ru-RU" sz="1100" b="1" i="1" dirty="0" smtClean="0">
                <a:solidFill>
                  <a:srgbClr val="C00000"/>
                </a:solidFill>
              </a:rPr>
              <a:t>На листе осталась клякса.</a:t>
            </a:r>
            <a:br>
              <a:rPr lang="ru-RU" sz="1100" b="1" i="1" dirty="0" smtClean="0">
                <a:solidFill>
                  <a:srgbClr val="C00000"/>
                </a:solidFill>
              </a:rPr>
            </a:br>
            <a:r>
              <a:rPr lang="ru-RU" sz="1100" b="1" i="1" dirty="0" smtClean="0">
                <a:solidFill>
                  <a:srgbClr val="C00000"/>
                </a:solidFill>
              </a:rPr>
              <a:t>Пририсую ей глаза,</a:t>
            </a:r>
            <a:br>
              <a:rPr lang="ru-RU" sz="1100" b="1" i="1" dirty="0" smtClean="0">
                <a:solidFill>
                  <a:srgbClr val="C00000"/>
                </a:solidFill>
              </a:rPr>
            </a:br>
            <a:r>
              <a:rPr lang="ru-RU" sz="1100" b="1" i="1" dirty="0" smtClean="0">
                <a:solidFill>
                  <a:srgbClr val="C00000"/>
                </a:solidFill>
              </a:rPr>
              <a:t>Пусть летает стрекоза.</a:t>
            </a:r>
          </a:p>
          <a:p>
            <a:pPr algn="ctr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smtClean="0"/>
              <a:t>Кляксография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– это разновидность графической техники, основанная на преобразовании пятен-клякс в нужные реальные или фантастические образы.</a:t>
            </a:r>
            <a:endParaRPr lang="ru-RU" sz="1100" dirty="0"/>
          </a:p>
        </p:txBody>
      </p:sp>
      <p:pic>
        <p:nvPicPr>
          <p:cNvPr id="7171" name="Picture 3" descr="C:\Users\user\Desktop\нетрад.техники\DSCN2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64377">
            <a:off x="1220309" y="745510"/>
            <a:ext cx="1549457" cy="206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980728"/>
            <a:ext cx="3384376" cy="576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КЛЯКСОГРАФИЯ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006675">
            <a:off x="6785455" y="2839551"/>
            <a:ext cx="2431710" cy="830104"/>
          </a:xfrm>
          <a:prstGeom prst="irregularSeal2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Снежинка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5877272"/>
            <a:ext cx="3541420" cy="830104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Зимний цветок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275879">
            <a:off x="0" y="2492896"/>
            <a:ext cx="3290194" cy="1037273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Снежный человечек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user\Desktop\нетрад.техники\Новая папка (4)\DSC0146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 bwMode="auto">
          <a:xfrm rot="5400000">
            <a:off x="5253837" y="4187323"/>
            <a:ext cx="2622665" cy="1970116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 rot="20368657">
            <a:off x="6253259" y="5736373"/>
            <a:ext cx="2670368" cy="1037273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Осенние ягодки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6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2" cstate="print"/>
          <a:srcRect l="50577" t="78681" r="22602"/>
          <a:stretch>
            <a:fillRect/>
          </a:stretch>
        </p:blipFill>
        <p:spPr bwMode="auto">
          <a:xfrm rot="6341300">
            <a:off x="7226613" y="3976099"/>
            <a:ext cx="2520280" cy="148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yalansk45.ucoz.ru/LETO-15/solnyshko_4.png"/>
          <p:cNvPicPr>
            <a:picLocks noChangeAspect="1" noChangeArrowheads="1"/>
          </p:cNvPicPr>
          <p:nvPr/>
        </p:nvPicPr>
        <p:blipFill>
          <a:blip r:embed="rId2" cstate="print"/>
          <a:srcRect r="2933" b="4423"/>
          <a:stretch>
            <a:fillRect/>
          </a:stretch>
        </p:blipFill>
        <p:spPr bwMode="auto">
          <a:xfrm>
            <a:off x="0" y="620688"/>
            <a:ext cx="3312368" cy="2520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8680"/>
            <a:ext cx="4680520" cy="55016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Рисование жесткой кистью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2" descr="C:\Users\user\Pictures\одуванчи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72830">
            <a:off x="1336113" y="3111425"/>
            <a:ext cx="2576945" cy="3370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вал 4"/>
          <p:cNvSpPr/>
          <p:nvPr/>
        </p:nvSpPr>
        <p:spPr>
          <a:xfrm rot="717810">
            <a:off x="3923928" y="1196752"/>
            <a:ext cx="3024336" cy="428464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Особенность выполнения этой техники состоит в том, что краска подготавливается - разводится с небольшим количеством воды до густоты сметаны. Толстой, жёсткой клеевой кистью нужно набрать краску на кончик кисти, поставить её вертикально и лёгкими тычками заполнить некий силуэт. Воду в отдельной баночке ставить не требуется, т.к. кисть от краски не промывается.</a:t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6147" name="Picture 3" descr="C:\Users\user\Desktop\нетрад.техники\DSCN1561.JPG"/>
          <p:cNvPicPr>
            <a:picLocks noChangeAspect="1" noChangeArrowheads="1"/>
          </p:cNvPicPr>
          <p:nvPr/>
        </p:nvPicPr>
        <p:blipFill>
          <a:blip r:embed="rId4" cstate="print"/>
          <a:srcRect l="5201" t="9051" r="6601" b="2751"/>
          <a:stretch>
            <a:fillRect/>
          </a:stretch>
        </p:blipFill>
        <p:spPr bwMode="auto">
          <a:xfrm>
            <a:off x="6804248" y="1052736"/>
            <a:ext cx="1476164" cy="1968219"/>
          </a:xfrm>
          <a:prstGeom prst="rect">
            <a:avLst/>
          </a:prstGeom>
          <a:noFill/>
        </p:spPr>
      </p:pic>
      <p:pic>
        <p:nvPicPr>
          <p:cNvPr id="6146" name="Picture 2" descr="C:\Users\user\Desktop\нетрад.техники\Новая папка (4)\DSC014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10543">
            <a:off x="6279361" y="3957226"/>
            <a:ext cx="2910474" cy="2183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764704"/>
            <a:ext cx="2611016" cy="8382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Граттаж</a:t>
            </a:r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844824"/>
            <a:ext cx="4771256" cy="3659237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		 </a:t>
            </a:r>
          </a:p>
          <a:p>
            <a:pPr algn="just">
              <a:buNone/>
            </a:pPr>
            <a:r>
              <a:rPr lang="ru-RU" sz="5600" dirty="0" smtClean="0"/>
              <a:t>		Суть этой техники, которая издавна использовалась в России и называлась рисованием по восковой прокладке, - в процарапывании.</a:t>
            </a:r>
          </a:p>
          <a:p>
            <a:pPr algn="just">
              <a:buNone/>
            </a:pPr>
            <a:r>
              <a:rPr lang="ru-RU" sz="5600" dirty="0" smtClean="0"/>
              <a:t>                    Итак, за дело. Нанесём цветной фон акварелью и подсушим бумагу. Весь фон полностью затрём воском, парафином или просто свечой. Нальём в розетку чёрной гуаши, добавим немного шампуня и тщательно перемешаем. Затем покроем этой смесью парафиновый лист. «Холст» готов. А теперь возьмём заострённую палочку и начнём процарапывать рисунок. Чем не гравюра! Надо иметь в виду, что эту технику можно осваивать только тогда, когда у ребёнка развиты достаточно хорошо глазомер и координации движений.</a:t>
            </a:r>
            <a:endParaRPr lang="ru-RU" sz="5600" dirty="0"/>
          </a:p>
        </p:txBody>
      </p:sp>
      <p:pic>
        <p:nvPicPr>
          <p:cNvPr id="9218" name="Picture 2" descr="C:\Users\user\Desktop\нетрад.техники\DSCN3109.JPG"/>
          <p:cNvPicPr>
            <a:picLocks noChangeAspect="1" noChangeArrowheads="1"/>
          </p:cNvPicPr>
          <p:nvPr/>
        </p:nvPicPr>
        <p:blipFill>
          <a:blip r:embed="rId2" cstate="print"/>
          <a:srcRect l="3976" t="8501" r="6999" b="6571"/>
          <a:stretch>
            <a:fillRect/>
          </a:stretch>
        </p:blipFill>
        <p:spPr bwMode="auto">
          <a:xfrm rot="5400000">
            <a:off x="5093649" y="2187271"/>
            <a:ext cx="3925253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5419328" cy="8382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ТЕХНИКА   РАЗДУВАНИЯ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0972031">
            <a:off x="507095" y="1836321"/>
            <a:ext cx="4896170" cy="4131011"/>
          </a:xfrm>
          <a:prstGeom prst="teardrop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На белый, цветной или тонированный лист бумаги капаем пипеткой тушь или чернила контрастного цвета и эту каплю раздуваем через трубочку для коктейля. Таким способом можно   «нарисовать» деревья, цветы в вазе, салют и т.д. Скатывая в шарики маленькие кусочки пластилина, завершаем работу, прикрепляя их в виде листочков, цветов или вспышек салюта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 descr="C:\Users\user\Desktop\нетрад.техники\P1050915.JPG"/>
          <p:cNvPicPr>
            <a:picLocks noChangeAspect="1" noChangeArrowheads="1"/>
          </p:cNvPicPr>
          <p:nvPr/>
        </p:nvPicPr>
        <p:blipFill>
          <a:blip r:embed="rId2" cstate="print"/>
          <a:srcRect l="11406" r="3046" b="13818"/>
          <a:stretch>
            <a:fillRect/>
          </a:stretch>
        </p:blipFill>
        <p:spPr bwMode="auto">
          <a:xfrm>
            <a:off x="5796136" y="1196752"/>
            <a:ext cx="2668532" cy="2016224"/>
          </a:xfrm>
          <a:prstGeom prst="rect">
            <a:avLst/>
          </a:prstGeom>
          <a:noFill/>
        </p:spPr>
      </p:pic>
      <p:pic>
        <p:nvPicPr>
          <p:cNvPr id="11267" name="Picture 3" descr="C:\Users\user\Desktop\нетрад.техники\P1050916.JPG"/>
          <p:cNvPicPr>
            <a:picLocks noChangeAspect="1" noChangeArrowheads="1"/>
          </p:cNvPicPr>
          <p:nvPr/>
        </p:nvPicPr>
        <p:blipFill>
          <a:blip r:embed="rId3" cstate="print"/>
          <a:srcRect l="21091" t="3059" r="5505"/>
          <a:stretch>
            <a:fillRect/>
          </a:stretch>
        </p:blipFill>
        <p:spPr bwMode="auto">
          <a:xfrm>
            <a:off x="5508104" y="4077072"/>
            <a:ext cx="2371426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0735455">
            <a:off x="799060" y="817292"/>
            <a:ext cx="6139408" cy="4019277"/>
          </a:xfrm>
          <a:prstGeom prst="star7">
            <a:avLst>
              <a:gd name="adj" fmla="val 25425"/>
              <a:gd name="hf" fmla="val 102572"/>
              <a:gd name="vf" fmla="val 10521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Технология рисования: развести акварельную краску в блюдце. Помять бумагу или полиэтиленовый кулек, окунуть в краску и сделать отпечаток на бумаге. Потом кисточкой будем дорисовывать детали рисунка</a:t>
            </a:r>
          </a:p>
          <a:p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48680"/>
            <a:ext cx="5400600" cy="720080"/>
          </a:xfrm>
          <a:prstGeom prst="flowChartPunchedTap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       </a:t>
            </a:r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Рисование   мятой   бумагой  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8" descr="D:\Всё с маминой флэшки\Фото Л.А\DSCN2823.JPG"/>
          <p:cNvPicPr>
            <a:picLocks noChangeAspect="1" noChangeArrowheads="1"/>
          </p:cNvPicPr>
          <p:nvPr/>
        </p:nvPicPr>
        <p:blipFill>
          <a:blip r:embed="rId2" cstate="print"/>
          <a:srcRect t="174" r="14454" b="8681"/>
          <a:stretch>
            <a:fillRect/>
          </a:stretch>
        </p:blipFill>
        <p:spPr bwMode="auto">
          <a:xfrm rot="291210">
            <a:off x="5813340" y="3902943"/>
            <a:ext cx="2786858" cy="2226924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8448" name="Picture 16" descr="http://www.komane.ru/nuda/netradicionnie-tehniki-risovaniya/5.png"/>
          <p:cNvPicPr>
            <a:picLocks noChangeAspect="1" noChangeArrowheads="1"/>
          </p:cNvPicPr>
          <p:nvPr/>
        </p:nvPicPr>
        <p:blipFill>
          <a:blip r:embed="rId3" cstate="print"/>
          <a:srcRect r="2273" b="5580"/>
          <a:stretch>
            <a:fillRect/>
          </a:stretch>
        </p:blipFill>
        <p:spPr bwMode="auto">
          <a:xfrm>
            <a:off x="3491880" y="5013176"/>
            <a:ext cx="2088232" cy="1513165"/>
          </a:xfrm>
          <a:prstGeom prst="rect">
            <a:avLst/>
          </a:prstGeom>
          <a:noFill/>
        </p:spPr>
      </p:pic>
      <p:pic>
        <p:nvPicPr>
          <p:cNvPr id="18450" name="Picture 18" descr="http://s53.radikal.ru/i142/0811/45/d177af864c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2246904" cy="1555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8451" name="Picture 19" descr="C:\Users\user\Pictures\img105.jpg"/>
          <p:cNvPicPr>
            <a:picLocks noChangeAspect="1" noChangeArrowheads="1"/>
          </p:cNvPicPr>
          <p:nvPr/>
        </p:nvPicPr>
        <p:blipFill>
          <a:blip r:embed="rId5" cstate="print"/>
          <a:srcRect l="12600" t="278" r="3139"/>
          <a:stretch>
            <a:fillRect/>
          </a:stretch>
        </p:blipFill>
        <p:spPr bwMode="auto">
          <a:xfrm rot="20692725">
            <a:off x="956531" y="4773751"/>
            <a:ext cx="2185894" cy="18308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84784"/>
            <a:ext cx="1728192" cy="12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7" cstate="print"/>
          <a:srcRect l="4975" t="2654" r="3973" b="16408"/>
          <a:stretch>
            <a:fillRect/>
          </a:stretch>
        </p:blipFill>
        <p:spPr bwMode="auto">
          <a:xfrm>
            <a:off x="251520" y="3068960"/>
            <a:ext cx="1944217" cy="129614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ds-sosnovka.ru/images/banners/de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92025">
            <a:off x="1082034" y="4988465"/>
            <a:ext cx="2304256" cy="1459711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3331096" cy="8382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МОНОТИПИЯ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980728"/>
            <a:ext cx="7488832" cy="423530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600" b="1" i="1" dirty="0" smtClean="0"/>
              <a:t>Монотипия такая, </a:t>
            </a:r>
            <a:br>
              <a:rPr lang="ru-RU" sz="2600" b="1" i="1" dirty="0" smtClean="0"/>
            </a:br>
            <a:r>
              <a:rPr lang="ru-RU" sz="2600" b="1" i="1" dirty="0" smtClean="0"/>
              <a:t>Рисовать нам помогает,</a:t>
            </a:r>
            <a:br>
              <a:rPr lang="ru-RU" sz="2600" b="1" i="1" dirty="0" smtClean="0"/>
            </a:br>
            <a:r>
              <a:rPr lang="ru-RU" sz="2600" b="1" i="1" dirty="0" smtClean="0"/>
              <a:t>Нарисую полстранички,</a:t>
            </a:r>
            <a:br>
              <a:rPr lang="ru-RU" sz="2600" b="1" i="1" dirty="0" smtClean="0"/>
            </a:br>
            <a:r>
              <a:rPr lang="ru-RU" sz="2600" b="1" i="1" dirty="0" smtClean="0"/>
              <a:t>А сложу, как две сестрички.</a:t>
            </a:r>
            <a:br>
              <a:rPr lang="ru-RU" sz="2600" b="1" i="1" dirty="0" smtClean="0"/>
            </a:br>
            <a:endParaRPr lang="ru-RU" sz="2600" b="1" i="1" dirty="0" smtClean="0"/>
          </a:p>
          <a:p>
            <a:pPr>
              <a:buNone/>
            </a:pPr>
            <a:r>
              <a:rPr lang="ru-RU" dirty="0" smtClean="0"/>
              <a:t>        </a:t>
            </a:r>
            <a:r>
              <a:rPr lang="ru-RU" sz="2600" dirty="0" smtClean="0"/>
              <a:t>Лист бумаги условно делится пополам, краска наносится на одну половинку листа, затем лист складывается и получается зеркальный отпечаток. </a:t>
            </a:r>
            <a:br>
              <a:rPr lang="ru-RU" sz="2600" dirty="0" smtClean="0"/>
            </a:br>
            <a:r>
              <a:rPr lang="ru-RU" sz="2600" dirty="0" smtClean="0"/>
              <a:t> </a:t>
            </a:r>
            <a:endParaRPr lang="ru-RU" sz="2600" dirty="0"/>
          </a:p>
        </p:txBody>
      </p:sp>
      <p:pic>
        <p:nvPicPr>
          <p:cNvPr id="10242" name="Picture 2" descr="C:\Users\user\Desktop\нетрад.техники\DSCN3133.JPG"/>
          <p:cNvPicPr>
            <a:picLocks noChangeAspect="1" noChangeArrowheads="1"/>
          </p:cNvPicPr>
          <p:nvPr/>
        </p:nvPicPr>
        <p:blipFill>
          <a:blip r:embed="rId3" cstate="print"/>
          <a:srcRect l="4037" t="7536" r="4053" b="11396"/>
          <a:stretch>
            <a:fillRect/>
          </a:stretch>
        </p:blipFill>
        <p:spPr bwMode="auto">
          <a:xfrm>
            <a:off x="5004048" y="764704"/>
            <a:ext cx="370114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D:\Всё с маминой флэшки\Фото Л.А\DSCN2832.JPG"/>
          <p:cNvPicPr>
            <a:picLocks noChangeAspect="1" noChangeArrowheads="1"/>
          </p:cNvPicPr>
          <p:nvPr/>
        </p:nvPicPr>
        <p:blipFill>
          <a:blip r:embed="rId4" cstate="print"/>
          <a:srcRect l="6251" t="23264" r="5339"/>
          <a:stretch>
            <a:fillRect/>
          </a:stretch>
        </p:blipFill>
        <p:spPr bwMode="auto">
          <a:xfrm rot="413342">
            <a:off x="5463120" y="4708594"/>
            <a:ext cx="2795111" cy="181951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mage.slidesharecdn.com/majournee-130423144124-phpapp01/95/ma-journee-1-638.jpg?cb=13667282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541556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 rot="464997">
            <a:off x="3563888" y="1700808"/>
            <a:ext cx="4572000" cy="324594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r">
              <a:buNone/>
            </a:pPr>
            <a:r>
              <a:rPr lang="ru-RU" dirty="0" smtClean="0"/>
              <a:t>….Это правда! Ну чего же тут                                                     скрывать?      </a:t>
            </a:r>
          </a:p>
          <a:p>
            <a:pPr algn="r">
              <a:buNone/>
            </a:pPr>
            <a:r>
              <a:rPr lang="ru-RU" dirty="0" smtClean="0"/>
              <a:t>   Дети любят, очень любят рисовать!</a:t>
            </a:r>
          </a:p>
          <a:p>
            <a:pPr algn="r">
              <a:buNone/>
            </a:pPr>
            <a:r>
              <a:rPr lang="ru-RU" dirty="0" smtClean="0"/>
              <a:t>              На бумаге, на асфальте, на стене</a:t>
            </a:r>
          </a:p>
          <a:p>
            <a:pPr algn="r">
              <a:buNone/>
            </a:pPr>
            <a:r>
              <a:rPr lang="ru-RU" dirty="0" smtClean="0"/>
              <a:t>И в трамвае на окне….                                                                                                                                  </a:t>
            </a:r>
          </a:p>
          <a:p>
            <a:pPr algn="r"/>
            <a:r>
              <a:rPr lang="ru-RU" dirty="0" smtClean="0"/>
              <a:t>Э. Успенский </a:t>
            </a:r>
          </a:p>
        </p:txBody>
      </p:sp>
      <p:pic>
        <p:nvPicPr>
          <p:cNvPr id="1027" name="Picture 3" descr="G:\Изображение 047.jpg"/>
          <p:cNvPicPr>
            <a:picLocks noChangeAspect="1" noChangeArrowheads="1"/>
          </p:cNvPicPr>
          <p:nvPr/>
        </p:nvPicPr>
        <p:blipFill>
          <a:blip r:embed="rId3" cstate="print"/>
          <a:srcRect l="12600" t="20600" r="7602"/>
          <a:stretch>
            <a:fillRect/>
          </a:stretch>
        </p:blipFill>
        <p:spPr bwMode="auto">
          <a:xfrm rot="20747781">
            <a:off x="830827" y="1931064"/>
            <a:ext cx="2951614" cy="3915793"/>
          </a:xfrm>
          <a:prstGeom prst="rect">
            <a:avLst/>
          </a:prstGeom>
          <a:ln w="1905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http://www.ephotobay.com/image/bokeo-14-chai3721po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1248149">
            <a:off x="558497" y="688498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МОКРЫЕ  РИСУНКИ</a:t>
            </a:r>
            <a:endParaRPr lang="ru-RU" sz="3200" dirty="0"/>
          </a:p>
        </p:txBody>
      </p:sp>
      <p:pic>
        <p:nvPicPr>
          <p:cNvPr id="6" name="Picture 2" descr="C:\Users\user\Desktop\нетрад.техники\DSCN3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4339">
            <a:off x="4788230" y="1035612"/>
            <a:ext cx="3816424" cy="2862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 rot="21389342">
            <a:off x="631637" y="1614538"/>
            <a:ext cx="3403104" cy="3198718"/>
          </a:xfrm>
          <a:prstGeom prst="roundRect">
            <a:avLst>
              <a:gd name="adj" fmla="val 19164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>
            <a:normAutofit fontScale="4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Рисование на мокрой бумаге обладает известными преимуществами: свежестью красочного слоя, хорошей сохранностью, сравнительной простотой исполнения. Перед началом работы с акварелью бумагу равномерно смачивают водой. Когда она впитается и немного просохнет (2—3 минуты), начинают рисовать. Мазки ложатся на влажную поверхность, расплываются, сливаются друг с другом, создают плавные переходы. 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http://cs310728.vk.me/v310728243/3c1b/z_dFtYEwaj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293096"/>
            <a:ext cx="3672408" cy="228613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196752"/>
            <a:ext cx="7812360" cy="38058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Частью любого творческого процесса является умение видеть мир образно, с присущей только ребенку детской непосредственностью, с верой в чудеса на эмоционально-чувствительном уровне. Пусть ребенок пофантазирует и представит себе, что самые обыкновенные вещи, которые нас окружают, вдруг ожили.</a:t>
            </a:r>
            <a:br>
              <a:rPr lang="ru-RU" sz="2000" dirty="0" smtClean="0"/>
            </a:br>
            <a:r>
              <a:rPr lang="ru-RU" sz="2000" b="1" i="1" dirty="0" smtClean="0">
                <a:latin typeface="Monotype Corsiva" pitchFamily="66" charset="0"/>
              </a:rPr>
              <a:t>Пример рисования: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Предложите ребенку нарисовать разные вещи из любой предметной группы (овощи, фрукты, одежда, предметы быта, посуда, растения и т. д.), которые вдруг ожили. При рисовании нужно сохранить форму рисуемых объектов и придать им человеческий облик, нарисовав глаза, рот, нос, ножки, ручки, разные детали одежды.</a:t>
            </a:r>
            <a:endParaRPr lang="ru-RU" sz="2000" dirty="0"/>
          </a:p>
        </p:txBody>
      </p:sp>
      <p:pic>
        <p:nvPicPr>
          <p:cNvPr id="4" name="Picture 4" descr="http://ds37.kvels55.ru/uploads/company/-1340975323/4524/05625353.jpg"/>
          <p:cNvPicPr>
            <a:picLocks noChangeAspect="1" noChangeArrowheads="1"/>
          </p:cNvPicPr>
          <p:nvPr/>
        </p:nvPicPr>
        <p:blipFill>
          <a:blip r:embed="rId2" cstate="print"/>
          <a:srcRect l="47519" t="25043" r="22241" b="4523"/>
          <a:stretch>
            <a:fillRect/>
          </a:stretch>
        </p:blipFill>
        <p:spPr bwMode="auto">
          <a:xfrm>
            <a:off x="2339752" y="4869160"/>
            <a:ext cx="936104" cy="1504453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 descr="http://ds37.kvels55.ru/uploads/company/-1340975323/4524/05625353.jpg"/>
          <p:cNvPicPr>
            <a:picLocks noChangeAspect="1" noChangeArrowheads="1"/>
          </p:cNvPicPr>
          <p:nvPr/>
        </p:nvPicPr>
        <p:blipFill>
          <a:blip r:embed="rId2" cstate="print"/>
          <a:srcRect l="75599" t="-1565" r="2801" b="32696"/>
          <a:stretch>
            <a:fillRect/>
          </a:stretch>
        </p:blipFill>
        <p:spPr bwMode="auto">
          <a:xfrm>
            <a:off x="251520" y="2852936"/>
            <a:ext cx="1243775" cy="273630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6" descr="http://ds37.kvels55.ru/uploads/company/-1340975323/4524/05625353.jpg"/>
          <p:cNvPicPr>
            <a:picLocks noChangeAspect="1" noChangeArrowheads="1"/>
          </p:cNvPicPr>
          <p:nvPr/>
        </p:nvPicPr>
        <p:blipFill>
          <a:blip r:embed="rId2" cstate="print"/>
          <a:srcRect t="14087" r="50321"/>
          <a:stretch>
            <a:fillRect/>
          </a:stretch>
        </p:blipFill>
        <p:spPr bwMode="auto">
          <a:xfrm>
            <a:off x="6516216" y="4725144"/>
            <a:ext cx="1606388" cy="191683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56"/>
            <a:ext cx="4411216" cy="6221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Ожившие   предметы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fs.nashaucheba.ru/tw_files2/urls_3/1877/d-1876592/1876592_html_m3e17917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5615285" cy="4525962"/>
          </a:xfrm>
          <a:prstGeom prst="rect">
            <a:avLst/>
          </a:prstGeom>
          <a:noFill/>
        </p:spPr>
      </p:pic>
      <p:pic>
        <p:nvPicPr>
          <p:cNvPr id="2052" name="Picture 4" descr="http://pinbook.me/wp-content/uploads/2015/11/epyduh-144855049148cl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31640" y="332656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Ожидаемый  результат: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1124744"/>
            <a:ext cx="5760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AutoNum type="arabicPeriod"/>
            </a:pPr>
            <a:r>
              <a:rPr lang="ru-RU" dirty="0" smtClean="0"/>
              <a:t>самостоятельно использовать нетрадиционные материалы и инструменты, владеть навыками нетрадиционной техники рисования и применять их;</a:t>
            </a:r>
          </a:p>
          <a:p>
            <a:pPr marL="342900" lvl="0" indent="-342900" algn="ctr">
              <a:buAutoNum type="arabicPeriod"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/>
              <a:t>2. самостоятельно передавать  композицию, используя  технику нетрадиционного рисования;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/>
              <a:t>3. выражать свое отношение к окружающему миру через рисунок;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/>
              <a:t>4. давать мотивированную оценку результатам своей деятельности;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/>
              <a:t>5. проявлять интерес к изобразительной деятельности друг друга.</a:t>
            </a:r>
          </a:p>
          <a:p>
            <a:endParaRPr lang="ru-RU" dirty="0"/>
          </a:p>
        </p:txBody>
      </p:sp>
      <p:pic>
        <p:nvPicPr>
          <p:cNvPr id="12" name="Picture 6" descr="https://im0-tub-ru.yandex.net/i?id=403a2fa26e07ec73ae7a8f0c72df623f&amp;n=33&amp;h=215&amp;w=308"/>
          <p:cNvPicPr>
            <a:picLocks noChangeAspect="1" noChangeArrowheads="1"/>
          </p:cNvPicPr>
          <p:nvPr/>
        </p:nvPicPr>
        <p:blipFill>
          <a:blip r:embed="rId4" cstate="print"/>
          <a:srcRect l="1250" t="69550" r="1250"/>
          <a:stretch>
            <a:fillRect/>
          </a:stretch>
        </p:blipFill>
        <p:spPr bwMode="auto">
          <a:xfrm>
            <a:off x="1547664" y="5373216"/>
            <a:ext cx="5976664" cy="1302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124744"/>
            <a:ext cx="2520280" cy="7223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solidFill>
                  <a:srgbClr val="C00000"/>
                </a:solidFill>
                <a:latin typeface="Monotype Corsiva" pitchFamily="66" charset="0"/>
              </a:rPr>
              <a:t>Спасибо за внимание</a:t>
            </a:r>
            <a:endParaRPr lang="ru-RU" sz="6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http://www.orenburgo.ru/uploads/board/post/2015-06/1434651679_detsad.jpg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220072" y="2564904"/>
            <a:ext cx="35283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user\Desktop\нетрад.техники\DSCN3131.JPG"/>
          <p:cNvPicPr>
            <a:picLocks noChangeAspect="1" noChangeArrowheads="1"/>
          </p:cNvPicPr>
          <p:nvPr/>
        </p:nvPicPr>
        <p:blipFill>
          <a:blip r:embed="rId4" cstate="print"/>
          <a:srcRect t="8400" r="2353" b="16440"/>
          <a:stretch>
            <a:fillRect/>
          </a:stretch>
        </p:blipFill>
        <p:spPr bwMode="auto">
          <a:xfrm rot="21027146">
            <a:off x="768383" y="3346481"/>
            <a:ext cx="3889788" cy="2275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2" cstate="print"/>
          <a:srcRect l="50577" t="37325" r="16860" b="20285"/>
          <a:stretch>
            <a:fillRect/>
          </a:stretch>
        </p:blipFill>
        <p:spPr bwMode="auto">
          <a:xfrm rot="13160682">
            <a:off x="480583" y="-40091"/>
            <a:ext cx="3059832" cy="2952328"/>
          </a:xfrm>
          <a:prstGeom prst="rect">
            <a:avLst/>
          </a:prstGeom>
          <a:noFill/>
        </p:spPr>
      </p:pic>
      <p:pic>
        <p:nvPicPr>
          <p:cNvPr id="4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2" cstate="print"/>
          <a:srcRect l="50577" t="40421" r="16498" b="20285"/>
          <a:stretch>
            <a:fillRect/>
          </a:stretch>
        </p:blipFill>
        <p:spPr bwMode="auto">
          <a:xfrm rot="13160682">
            <a:off x="505702" y="13642"/>
            <a:ext cx="3093879" cy="27367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Нетрадиционные </a:t>
            </a:r>
            <a:b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                        изобразительные </a:t>
            </a:r>
            <a:b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                                                 техники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44824"/>
            <a:ext cx="8686800" cy="4525963"/>
          </a:xfr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i="1" dirty="0" smtClean="0"/>
              <a:t> 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 - </a:t>
            </a:r>
            <a:r>
              <a:rPr lang="ru-RU" sz="2600" i="1" dirty="0" smtClean="0">
                <a:latin typeface="Calibri" pitchFamily="34" charset="0"/>
                <a:cs typeface="Calibri" pitchFamily="34" charset="0"/>
              </a:rPr>
              <a:t>это эффективное средство изображения, включающее новые художественно-выразительные приемы создания художественного образа, композиции и колорита, позволяющие обеспечить наибольшую выразительность образа в творческой работе. Рисование нетрадиционными способами, увлекательная, завораживающая деятельность, которая удивляет и восхищает детей тем, что здесь не присутствует слово «Нельзя»,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i="1" dirty="0" smtClean="0">
                <a:latin typeface="Calibri" pitchFamily="34" charset="0"/>
                <a:cs typeface="Calibri" pitchFamily="34" charset="0"/>
              </a:rPr>
              <a:t>можно рисовать, чем хочешь и как хочешь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2" cstate="print"/>
          <a:srcRect l="50577" t="78681" r="22602"/>
          <a:stretch>
            <a:fillRect/>
          </a:stretch>
        </p:blipFill>
        <p:spPr bwMode="auto">
          <a:xfrm rot="7916648">
            <a:off x="6794566" y="5056220"/>
            <a:ext cx="2520280" cy="1484784"/>
          </a:xfrm>
          <a:prstGeom prst="rect">
            <a:avLst/>
          </a:prstGeom>
          <a:noFill/>
        </p:spPr>
      </p:pic>
      <p:pic>
        <p:nvPicPr>
          <p:cNvPr id="6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2" cstate="print"/>
          <a:srcRect l="71645" t="62779" r="16860" b="20678"/>
          <a:stretch>
            <a:fillRect/>
          </a:stretch>
        </p:blipFill>
        <p:spPr bwMode="auto">
          <a:xfrm rot="10800000">
            <a:off x="251520" y="4581128"/>
            <a:ext cx="1080120" cy="1152128"/>
          </a:xfrm>
          <a:prstGeom prst="rect">
            <a:avLst/>
          </a:prstGeom>
          <a:noFill/>
        </p:spPr>
      </p:pic>
      <p:pic>
        <p:nvPicPr>
          <p:cNvPr id="7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2" cstate="print"/>
          <a:srcRect l="65400" t="3037" r="13616" b="68325"/>
          <a:stretch>
            <a:fillRect/>
          </a:stretch>
        </p:blipFill>
        <p:spPr bwMode="auto">
          <a:xfrm>
            <a:off x="323528" y="5013176"/>
            <a:ext cx="1440160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antik47.rusedu.net/gallery/3117/fon_risovanie_cvet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53309" y="1935163"/>
            <a:ext cx="5837381" cy="4389437"/>
          </a:xfrm>
          <a:prstGeom prst="rect">
            <a:avLst/>
          </a:prstGeom>
          <a:noFill/>
        </p:spPr>
      </p:pic>
      <p:pic>
        <p:nvPicPr>
          <p:cNvPr id="5" name="Picture 2" descr="http://fantik47.rusedu.net/gallery/3117/fon_risovanie_cvet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8" descr="https://eppcrs.upd.edu.ph/images/draf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63794">
            <a:off x="747929" y="6157658"/>
            <a:ext cx="1010045" cy="10100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91680" y="548680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Цель   программы  кружка</a:t>
            </a: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:</a:t>
            </a:r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1412776"/>
            <a:ext cx="489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развитие у детей 3 – 7 лет</a:t>
            </a:r>
          </a:p>
          <a:p>
            <a:pPr algn="ctr">
              <a:buNone/>
            </a:pPr>
            <a:r>
              <a:rPr lang="ru-RU" sz="2800" b="1" i="1" dirty="0" smtClean="0"/>
              <a:t>художественно – творческих способностей, фантазии, воображения средствами нетрадиционного рисования.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064896" cy="504056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accent2">
                <a:lumMod val="60000"/>
                <a:lumOff val="40000"/>
              </a:schemeClr>
            </a:solidFill>
            <a:prstDash val="lgDashDot"/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</a:p>
          <a:p>
            <a:pPr algn="ctr">
              <a:buNone/>
            </a:pPr>
            <a:r>
              <a:rPr lang="ru-RU" dirty="0" smtClean="0"/>
              <a:t> Главное, развивая у детей творческие способности изобразительной деятельности самим верить, что художественное творчество не знает ограничений ни в материале, ни в инструментах, ни в технике. Нетрадиционная  техника рисования помогает увлечь детей, поддерживать их интерес, именно в этом заключается </a:t>
            </a:r>
            <a:r>
              <a:rPr lang="ru-RU" b="1" i="1" dirty="0" smtClean="0"/>
              <a:t>педагогическая целесообразность </a:t>
            </a:r>
            <a:r>
              <a:rPr lang="ru-RU" dirty="0" smtClean="0"/>
              <a:t>программы кружка «Цветные ладошки».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686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Новизна  и  оригинальность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7920880" cy="48245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           </a:t>
            </a:r>
          </a:p>
          <a:p>
            <a:pPr algn="just">
              <a:buNone/>
            </a:pPr>
            <a:r>
              <a:rPr lang="ru-RU" dirty="0" smtClean="0"/>
              <a:t>     программы кружка заключается в целенаправленной деятельности по обучению основным навыкам художественно-творческой деятельности, необходимой для дальнейшего развития детского творчества. Становлению таких мыслительных операций как анализ, синтез, сравнение, уподобление, обобщение, которые делают возможными усложнения всех видов деятельности (игровой, художественной, познавательной, учебной).</a:t>
            </a:r>
          </a:p>
          <a:p>
            <a:pPr algn="just">
              <a:buNone/>
            </a:pPr>
            <a:r>
              <a:rPr lang="ru-RU" dirty="0" smtClean="0"/>
              <a:t>           Главное на занятиях кружка «Цветные ладошки» – желание побывать в   мире фантазии, творчества, где персонажем может быть капля, шарик, листок, облако, мыльный пузырь, снежинка, ниточка, абстрактное пятно…</a:t>
            </a:r>
          </a:p>
          <a:p>
            <a:pPr algn="just">
              <a:buNone/>
            </a:pPr>
            <a:r>
              <a:rPr lang="ru-RU" dirty="0" smtClean="0"/>
              <a:t>           Занятия кружка проводятся  под девизом: </a:t>
            </a:r>
          </a:p>
          <a:p>
            <a:pPr algn="just">
              <a:buNone/>
            </a:pPr>
            <a:r>
              <a:rPr lang="ru-RU" sz="3400" i="1" dirty="0" smtClean="0">
                <a:solidFill>
                  <a:srgbClr val="FF0000"/>
                </a:solidFill>
                <a:latin typeface="Century Schoolbook" pitchFamily="18" charset="0"/>
              </a:rPr>
              <a:t>                   </a:t>
            </a: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</a:rPr>
              <a:t>Я чувствую</a:t>
            </a: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  <a:sym typeface="Wingdings"/>
              </a:rPr>
              <a:t></a:t>
            </a: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</a:rPr>
              <a:t>  </a:t>
            </a:r>
          </a:p>
          <a:p>
            <a:pPr algn="just">
              <a:buNone/>
            </a:pP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</a:rPr>
              <a:t>                                  Я представляю</a:t>
            </a: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  <a:sym typeface="Wingdings"/>
              </a:rPr>
              <a:t></a:t>
            </a: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</a:p>
          <a:p>
            <a:pPr algn="ctr">
              <a:buNone/>
            </a:pP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</a:rPr>
              <a:t>                            Я воображаю</a:t>
            </a: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  <a:sym typeface="Wingdings"/>
              </a:rPr>
              <a:t></a:t>
            </a: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</a:p>
          <a:p>
            <a:pPr algn="ctr">
              <a:buNone/>
            </a:pPr>
            <a:r>
              <a:rPr lang="ru-RU" sz="3400" b="1" i="1" dirty="0" smtClean="0">
                <a:solidFill>
                  <a:srgbClr val="FF0000"/>
                </a:solidFill>
                <a:latin typeface="Century Schoolbook" pitchFamily="18" charset="0"/>
              </a:rPr>
              <a:t>                                                         Я творю</a:t>
            </a:r>
            <a:r>
              <a:rPr lang="ru-RU" sz="3400" i="1" dirty="0" smtClean="0">
                <a:solidFill>
                  <a:srgbClr val="FF0000"/>
                </a:solidFill>
                <a:latin typeface="Century Schoolbook" pitchFamily="18" charset="0"/>
              </a:rPr>
              <a:t>.</a:t>
            </a:r>
            <a:endParaRPr lang="ru-RU" sz="3400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40080" cy="5235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Monotype Corsiva" pitchFamily="66" charset="0"/>
              </a:rPr>
              <a:t>       </a:t>
            </a: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     программы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424936" cy="52565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lgDashDot"/>
          </a:ln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600" dirty="0" smtClean="0"/>
              <a:t>    </a:t>
            </a:r>
            <a:r>
              <a:rPr lang="ru-RU" sz="1600" i="1" dirty="0" smtClean="0"/>
              <a:t>    </a:t>
            </a:r>
            <a:r>
              <a:rPr lang="ru-RU" sz="1600" b="1" i="1" dirty="0" smtClean="0"/>
              <a:t>в процессе ее реализации раскрываются и развиваются индивидуальные художественные способности, которые в той или иной мере свойственны всем детям</a:t>
            </a:r>
            <a:r>
              <a:rPr lang="ru-RU" sz="1600" b="1" dirty="0" smtClean="0"/>
              <a:t>.</a:t>
            </a:r>
          </a:p>
          <a:p>
            <a:pPr algn="ctr">
              <a:buNone/>
            </a:pPr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   		Дети дошкольного возраста еще и не подозревают, на что они способны. Вот почему необходимо максимально  использовать их тягу к открытиям для развития творческих способностей в изобразительной деятельности, эмоциональность, непосредственность, умение удивляться всему новому и неожиданному. Рисование, пожалуй, самое любимое и доступное занятие у детей – поводил кисточкой по листу бумаги – уже рисунок;</a:t>
            </a:r>
          </a:p>
          <a:p>
            <a:pPr algn="just">
              <a:buNone/>
            </a:pPr>
            <a:r>
              <a:rPr lang="ru-RU" sz="1600" dirty="0" smtClean="0"/>
              <a:t>       </a:t>
            </a:r>
            <a:r>
              <a:rPr lang="ru-RU" sz="1600" i="1" dirty="0" smtClean="0">
                <a:solidFill>
                  <a:srgbClr val="FF0000"/>
                </a:solidFill>
              </a:rPr>
              <a:t>оно выразительно </a:t>
            </a:r>
            <a:r>
              <a:rPr lang="ru-RU" sz="1600" dirty="0" smtClean="0"/>
              <a:t>– можно передать свои восторги, желания, мечты, предчувствия, страхи; </a:t>
            </a:r>
            <a:r>
              <a:rPr lang="ru-RU" sz="1600" i="1" dirty="0" smtClean="0">
                <a:solidFill>
                  <a:srgbClr val="FF0000"/>
                </a:solidFill>
              </a:rPr>
              <a:t>познавательно</a:t>
            </a:r>
            <a:r>
              <a:rPr lang="ru-RU" sz="1600" dirty="0" smtClean="0"/>
              <a:t> – помогает узнать, разглядеть, понять, уточнить, показать свои знания и </a:t>
            </a:r>
            <a:r>
              <a:rPr lang="ru-RU" sz="1600" i="1" dirty="0" smtClean="0">
                <a:solidFill>
                  <a:srgbClr val="FF0000"/>
                </a:solidFill>
              </a:rPr>
              <a:t>продуктивно</a:t>
            </a:r>
            <a:r>
              <a:rPr lang="ru-RU" sz="1600" dirty="0" smtClean="0"/>
              <a:t> – рисуешь и обязательно что-то получается. К тому же изображение можно подарить родителям, другу или повесить на стену и любоваться.</a:t>
            </a:r>
          </a:p>
          <a:p>
            <a:pPr algn="just">
              <a:buNone/>
            </a:pPr>
            <a:r>
              <a:rPr lang="ru-RU" sz="1600" dirty="0" smtClean="0"/>
              <a:t>      		Чем больше ребенок знает вариантов получения изображения нетрадиционными  техниками рисования, тем больше у него возможностей передать  свои идеи, а их может быть столько, насколько развиты у ребенка память, мышление, фантазия и воображение. </a:t>
            </a:r>
          </a:p>
          <a:p>
            <a:pPr algn="just">
              <a:buNone/>
            </a:pPr>
            <a:r>
              <a:rPr lang="ru-RU" sz="1600" dirty="0" smtClean="0"/>
              <a:t>        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77272"/>
            <a:ext cx="8686800" cy="8382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техники  рисования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 descr="https://otvet.imgsmail.ru/download/199745557_2a38717b591516cb5479d6883c6aa4f9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93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1196752"/>
            <a:ext cx="59766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dirty="0" smtClean="0"/>
              <a:t>В ходе  реализации программы кружка «Цветные ладошки» дети знакомятся со следующими техниками рисования:</a:t>
            </a:r>
          </a:p>
          <a:p>
            <a:pPr>
              <a:buNone/>
            </a:pPr>
            <a:endParaRPr lang="ru-RU" sz="1600" dirty="0" smtClean="0"/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«пальчиковая живопись» (краска наносится пальцем,   ладошкой);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монотипия;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рисование свечой;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рисование по мокрой бумаге;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рисование путем разбрызгивание краски;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оттиски штампов различных видов;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«точечный рисунок»;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батик (узелковая техника);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граттаж;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кляксография (выдувание трубочкой, рисование от пятна);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рисование жесткой кистью (тычок);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/>
              <a:t>   рисование на полиэтиленовой пленке.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858000"/>
            <a:ext cx="8686800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Pictures\img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87600">
            <a:off x="2218171" y="232166"/>
            <a:ext cx="4406286" cy="6223665"/>
          </a:xfrm>
          <a:prstGeom prst="rect">
            <a:avLst/>
          </a:prstGeom>
          <a:noFill/>
        </p:spPr>
      </p:pic>
      <p:pic>
        <p:nvPicPr>
          <p:cNvPr id="5" name="Picture 2" descr="http://papus666.narod.ru/clipart/k/kras/kras30.png"/>
          <p:cNvPicPr>
            <a:picLocks noChangeAspect="1" noChangeArrowheads="1"/>
          </p:cNvPicPr>
          <p:nvPr/>
        </p:nvPicPr>
        <p:blipFill>
          <a:blip r:embed="rId3" cstate="print"/>
          <a:srcRect l="43773" t="58" r="-403" b="45848"/>
          <a:stretch>
            <a:fillRect/>
          </a:stretch>
        </p:blipFill>
        <p:spPr bwMode="auto">
          <a:xfrm>
            <a:off x="6516216" y="2348880"/>
            <a:ext cx="2412776" cy="1783356"/>
          </a:xfrm>
          <a:prstGeom prst="rect">
            <a:avLst/>
          </a:prstGeom>
          <a:noFill/>
        </p:spPr>
      </p:pic>
      <p:pic>
        <p:nvPicPr>
          <p:cNvPr id="6" name="Picture 2" descr="http://papus666.narod.ru/clipart/k/kras/kras30.png"/>
          <p:cNvPicPr>
            <a:picLocks noChangeAspect="1" noChangeArrowheads="1"/>
          </p:cNvPicPr>
          <p:nvPr/>
        </p:nvPicPr>
        <p:blipFill>
          <a:blip r:embed="rId3" cstate="print"/>
          <a:srcRect t="54156" r="57142"/>
          <a:stretch>
            <a:fillRect/>
          </a:stretch>
        </p:blipFill>
        <p:spPr bwMode="auto">
          <a:xfrm>
            <a:off x="0" y="5085184"/>
            <a:ext cx="1800200" cy="1490065"/>
          </a:xfrm>
          <a:prstGeom prst="rect">
            <a:avLst/>
          </a:prstGeom>
          <a:noFill/>
        </p:spPr>
      </p:pic>
      <p:pic>
        <p:nvPicPr>
          <p:cNvPr id="7" name="Picture 2" descr="http://papus666.narod.ru/clipart/k/kras/kras30.png"/>
          <p:cNvPicPr>
            <a:picLocks noChangeAspect="1" noChangeArrowheads="1"/>
          </p:cNvPicPr>
          <p:nvPr/>
        </p:nvPicPr>
        <p:blipFill>
          <a:blip r:embed="rId3" cstate="print"/>
          <a:srcRect r="56190" b="44614"/>
          <a:stretch>
            <a:fillRect/>
          </a:stretch>
        </p:blipFill>
        <p:spPr bwMode="auto">
          <a:xfrm>
            <a:off x="0" y="3068960"/>
            <a:ext cx="2088232" cy="2042836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 rot="949138">
            <a:off x="6588396" y="819022"/>
            <a:ext cx="2118893" cy="1634490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Техники рисования для детей  3-4 лет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/>
              <a:t>рисование ладошкой;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рисование пальчиками;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рисование жесткой кистью (тычок);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тампонирование.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392379">
            <a:off x="6525317" y="3936007"/>
            <a:ext cx="2269513" cy="2785348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Техники рисования для детей  старшего возраста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граттаж;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кляксография с использованием нити;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акватипия;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водная печать;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рисование свечой или восковыми мелкам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рисование крупой;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рисование на мокрой бумаге;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21230368">
            <a:off x="250746" y="440056"/>
            <a:ext cx="2151428" cy="2785348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Техники рисования для детей 4-5 лет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кляксография;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рисование ладошкой;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разбрызгивание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оттиски штампов различных видов;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рисование крупой;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200" dirty="0" smtClean="0"/>
              <a:t> монотипия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тампонирование.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рисунок точками;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отпечатки листьями;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200" dirty="0" smtClean="0"/>
              <a:t> раздувание краски;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1065</TotalTime>
  <Words>804</Words>
  <Application>Microsoft Office PowerPoint</Application>
  <PresentationFormat>Экран (4:3)</PresentationFormat>
  <Paragraphs>124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Слайд 1</vt:lpstr>
      <vt:lpstr>Слайд 2</vt:lpstr>
      <vt:lpstr>Нетрадиционные                                                 изобразительные                                                                          техники </vt:lpstr>
      <vt:lpstr>Слайд 4</vt:lpstr>
      <vt:lpstr>Слайд 5</vt:lpstr>
      <vt:lpstr>Новизна  и  оригинальность </vt:lpstr>
      <vt:lpstr>       Актуальность     программы </vt:lpstr>
      <vt:lpstr>техники  рисования</vt:lpstr>
      <vt:lpstr>Слайд 9</vt:lpstr>
      <vt:lpstr>Слайд 10</vt:lpstr>
      <vt:lpstr>Рисование  с  помощью  трафаретов</vt:lpstr>
      <vt:lpstr>«Пальчиковая живопись»</vt:lpstr>
      <vt:lpstr>Оттиски различными штампами</vt:lpstr>
      <vt:lpstr>КЛЯКСОГРАФИЯ</vt:lpstr>
      <vt:lpstr>Рисование жесткой кистью</vt:lpstr>
      <vt:lpstr>Граттаж</vt:lpstr>
      <vt:lpstr>ТЕХНИКА   РАЗДУВАНИЯ</vt:lpstr>
      <vt:lpstr>       Рисование   мятой   бумагой  </vt:lpstr>
      <vt:lpstr>МОНОТИПИЯ</vt:lpstr>
      <vt:lpstr>Слайд 20</vt:lpstr>
      <vt:lpstr>  Ожившие   предметы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113</cp:revision>
  <dcterms:created xsi:type="dcterms:W3CDTF">2016-01-24T11:23:21Z</dcterms:created>
  <dcterms:modified xsi:type="dcterms:W3CDTF">2016-02-16T05:19:14Z</dcterms:modified>
</cp:coreProperties>
</file>