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3" r:id="rId4"/>
    <p:sldId id="256" r:id="rId5"/>
    <p:sldId id="264" r:id="rId6"/>
    <p:sldId id="258" r:id="rId7"/>
    <p:sldId id="265" r:id="rId8"/>
    <p:sldId id="267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5FDC-29AE-4F72-9F64-0C73716E8EAE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DD41-40D0-48AE-9B74-9668A9B1D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5FDC-29AE-4F72-9F64-0C73716E8EAE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DD41-40D0-48AE-9B74-9668A9B1D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5FDC-29AE-4F72-9F64-0C73716E8EAE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DD41-40D0-48AE-9B74-9668A9B1D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5FDC-29AE-4F72-9F64-0C73716E8EAE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DD41-40D0-48AE-9B74-9668A9B1D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5FDC-29AE-4F72-9F64-0C73716E8EAE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DD41-40D0-48AE-9B74-9668A9B1D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5FDC-29AE-4F72-9F64-0C73716E8EAE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DD41-40D0-48AE-9B74-9668A9B1D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5FDC-29AE-4F72-9F64-0C73716E8EAE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DD41-40D0-48AE-9B74-9668A9B1D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5FDC-29AE-4F72-9F64-0C73716E8EAE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DD41-40D0-48AE-9B74-9668A9B1D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5FDC-29AE-4F72-9F64-0C73716E8EAE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DD41-40D0-48AE-9B74-9668A9B1D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5FDC-29AE-4F72-9F64-0C73716E8EAE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DD41-40D0-48AE-9B74-9668A9B1D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5FDC-29AE-4F72-9F64-0C73716E8EAE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DD41-40D0-48AE-9B74-9668A9B1D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C5FDC-29AE-4F72-9F64-0C73716E8EAE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DD41-40D0-48AE-9B74-9668A9B1D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702833_101-p-foni-dlya-prezentatsii-odnotonnie-golubie-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472" y="1714488"/>
            <a:ext cx="80010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ММО г. Рубцовска «Повышение профессионального мастерства для участников конкурсов»</a:t>
            </a:r>
          </a:p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1" y="3143248"/>
            <a:ext cx="864399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Тема «Психологическая подготовка к успеху:</a:t>
            </a:r>
          </a:p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уверенность, </a:t>
            </a:r>
            <a:r>
              <a:rPr lang="ru-RU" sz="3200" b="1" dirty="0" err="1" smtClean="0">
                <a:ln w="900" cmpd="sng">
                  <a:solidFill>
                    <a:schemeClr val="accent1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стрессоустойчивость</a:t>
            </a:r>
            <a:r>
              <a:rPr lang="ru-RU" sz="3200" b="1" dirty="0" smtClean="0">
                <a:ln w="900" cmpd="sng">
                  <a:solidFill>
                    <a:schemeClr val="accent1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и </a:t>
            </a:r>
          </a:p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позитивный настрой на пути к победам»</a:t>
            </a:r>
          </a:p>
        </p:txBody>
      </p:sp>
    </p:spTree>
    <p:extLst>
      <p:ext uri="{BB962C8B-B14F-4D97-AF65-F5344CB8AC3E}">
        <p14:creationId xmlns="" xmlns:p14="http://schemas.microsoft.com/office/powerpoint/2010/main" val="2168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Picture 2" descr="C:\Users\User\Downloads\phpHBrGHd_Doklad-na-pedsovet-professionalnoe-razvitie-pedagoga_html_314e8dd1b72c7919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1000100" y="428604"/>
              <a:ext cx="7786742" cy="59293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643174" y="4071942"/>
            <a:ext cx="61997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Полторацкая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Наталья 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Николаевна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71736" y="4714884"/>
            <a:ext cx="5938838" cy="132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404" tIns="47701" rIns="95404" bIns="47701">
            <a:spAutoFit/>
          </a:bodyPr>
          <a:lstStyle>
            <a:lvl1pPr defTabSz="7143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43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43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437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437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43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43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43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43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952476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r>
              <a:rPr lang="ru-RU" altLang="ru-RU" sz="20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председатель муниципального профессионального </a:t>
            </a:r>
          </a:p>
          <a:p>
            <a:pPr lvl="0" defTabSz="952476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0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клуба «Созвездие </a:t>
            </a: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Рубцовска»</a:t>
            </a:r>
            <a:endParaRPr lang="ru-RU" altLang="ru-RU" sz="2000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1538" y="1643050"/>
            <a:ext cx="7643866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Конкурсное движение как фактор повышения профессиональной компетентности педагогов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32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Picture 2" descr="C:\Users\User\Downloads\phpHBrGHd_Doklad-na-pedsovet-professionalnoe-razvitie-pedagoga_html_314e8dd1b72c7919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1000100" y="428604"/>
              <a:ext cx="7786742" cy="59293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142976" y="2000240"/>
            <a:ext cx="73581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«Не в количестве знаний заключается образование, а в полном понимании и искусном применении всего того, что знаешь»</a:t>
            </a:r>
          </a:p>
          <a:p>
            <a:pPr algn="just"/>
            <a:endParaRPr lang="ru-RU" sz="3200" b="1" dirty="0" smtClean="0">
              <a:solidFill>
                <a:srgbClr val="006666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3200" b="1" dirty="0" smtClean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А. </a:t>
            </a:r>
            <a:r>
              <a:rPr lang="ru-RU" sz="3200" b="1" dirty="0" err="1" smtClean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Дистервег</a:t>
            </a:r>
            <a:endParaRPr lang="ru-RU" sz="3200" b="1" dirty="0" smtClean="0">
              <a:solidFill>
                <a:srgbClr val="006666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32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phpHBrGHd_Doklad-na-pedsovet-professionalnoe-razvitie-pedagoga_html_314e8dd1b72c79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Picture 2" descr="C:\Users\User\Downloads\phpHBrGHd_Doklad-na-pedsovet-professionalnoe-razvitie-pedagoga_html_314e8dd1b72c7919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1000100" y="428604"/>
              <a:ext cx="7786742" cy="59293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714348" y="428604"/>
            <a:ext cx="785818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Структура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профессиональной компетентности педагогов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2" descr="C:\Users\User\Downloads\slide-17.jpg"/>
          <p:cNvPicPr>
            <a:picLocks noChangeAspect="1" noChangeArrowheads="1"/>
          </p:cNvPicPr>
          <p:nvPr/>
        </p:nvPicPr>
        <p:blipFill>
          <a:blip r:embed="rId3"/>
          <a:srcRect l="3077" t="19374"/>
          <a:stretch>
            <a:fillRect/>
          </a:stretch>
        </p:blipFill>
        <p:spPr bwMode="auto">
          <a:xfrm>
            <a:off x="785786" y="2000240"/>
            <a:ext cx="7888478" cy="3678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7532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Picture 2" descr="C:\Users\User\Downloads\phpHBrGHd_Doklad-na-pedsovet-professionalnoe-razvitie-pedagoga_html_314e8dd1b72c7919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1000100" y="428604"/>
              <a:ext cx="7786742" cy="59293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785786" y="1000108"/>
            <a:ext cx="785818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Участие в конкурсах различного уровня способствует: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5852" y="2214554"/>
            <a:ext cx="68580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ru-RU" sz="2400" b="1" dirty="0" smtClean="0"/>
              <a:t>Развитию </a:t>
            </a:r>
            <a:r>
              <a:rPr lang="ru-RU" sz="2400" b="1" dirty="0"/>
              <a:t>профессиональных </a:t>
            </a:r>
            <a:r>
              <a:rPr lang="ru-RU" sz="2400" b="1" dirty="0" smtClean="0"/>
              <a:t>компетенций;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400" b="1" dirty="0"/>
              <a:t>Обмену </a:t>
            </a:r>
            <a:r>
              <a:rPr lang="ru-RU" sz="2400" b="1" dirty="0" smtClean="0"/>
              <a:t>опытом;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400" b="1" dirty="0"/>
              <a:t>Повышению </a:t>
            </a:r>
            <a:r>
              <a:rPr lang="ru-RU" sz="2400" b="1" dirty="0" smtClean="0"/>
              <a:t>мотивации;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400" b="1" dirty="0"/>
              <a:t>Признанию и </a:t>
            </a:r>
            <a:r>
              <a:rPr lang="ru-RU" sz="2400" b="1" dirty="0" smtClean="0"/>
              <a:t>поддержке;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400" b="1" dirty="0"/>
              <a:t>Инновациям в </a:t>
            </a:r>
            <a:r>
              <a:rPr lang="ru-RU" sz="2400" b="1" dirty="0" smtClean="0"/>
              <a:t>образовании.</a:t>
            </a:r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532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Picture 2" descr="C:\Users\User\Downloads\phpHBrGHd_Doklad-na-pedsovet-professionalnoe-razvitie-pedagoga_html_314e8dd1b72c7919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1000100" y="428604"/>
              <a:ext cx="7786742" cy="59293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714348" y="428604"/>
            <a:ext cx="785818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Конкурсное движение как фактор повышения профессиональной компетентности педагогов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2" descr="C:\Users\ирина\Downloads\scale_1200 (1).jpg"/>
          <p:cNvPicPr>
            <a:picLocks noChangeAspect="1" noChangeArrowheads="1"/>
          </p:cNvPicPr>
          <p:nvPr/>
        </p:nvPicPr>
        <p:blipFill>
          <a:blip r:embed="rId3"/>
          <a:srcRect l="6250" t="33915" r="5625" b="12374"/>
          <a:stretch>
            <a:fillRect/>
          </a:stretch>
        </p:blipFill>
        <p:spPr bwMode="auto">
          <a:xfrm>
            <a:off x="928662" y="1643050"/>
            <a:ext cx="7316335" cy="4444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7532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Picture background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C:\Users\User\Downloads\hand-star-logo-illustration-art-background-51592012.webp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000108"/>
            <a:ext cx="21499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Georgia" pitchFamily="18" charset="0"/>
              </a:rPr>
              <a:t>Председатель </a:t>
            </a:r>
          </a:p>
          <a:p>
            <a:pPr algn="ctr"/>
            <a:r>
              <a:rPr lang="ru-RU" sz="2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Georgia" pitchFamily="18" charset="0"/>
              </a:rPr>
              <a:t>клуба</a:t>
            </a:r>
            <a:endParaRPr lang="ru-RU" sz="20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1000108"/>
            <a:ext cx="18325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Georgia" pitchFamily="18" charset="0"/>
              </a:rPr>
              <a:t>Оргкомитет</a:t>
            </a:r>
            <a:endParaRPr lang="ru-RU" sz="20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4339" name="Picture 3" descr="C:\Users\User\Downloads\Фото Иванова Н.В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643314"/>
            <a:ext cx="1034524" cy="1752132"/>
          </a:xfrm>
          <a:prstGeom prst="rect">
            <a:avLst/>
          </a:prstGeom>
          <a:noFill/>
        </p:spPr>
      </p:pic>
      <p:pic>
        <p:nvPicPr>
          <p:cNvPr id="14340" name="Picture 4" descr="F:\Рифель Н.В\6 10-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500174"/>
            <a:ext cx="1061316" cy="1595904"/>
          </a:xfrm>
          <a:prstGeom prst="rect">
            <a:avLst/>
          </a:prstGeom>
          <a:noFill/>
        </p:spPr>
      </p:pic>
      <p:pic>
        <p:nvPicPr>
          <p:cNvPr id="14341" name="Picture 5" descr="C:\Users\User\Downloads\b2BpR3fufnU.jpg"/>
          <p:cNvPicPr>
            <a:picLocks noChangeAspect="1" noChangeArrowheads="1"/>
          </p:cNvPicPr>
          <p:nvPr/>
        </p:nvPicPr>
        <p:blipFill>
          <a:blip r:embed="rId4" cstate="print"/>
          <a:srcRect l="13043" t="12435" r="8696"/>
          <a:stretch>
            <a:fillRect/>
          </a:stretch>
        </p:blipFill>
        <p:spPr bwMode="auto">
          <a:xfrm>
            <a:off x="5214942" y="3643314"/>
            <a:ext cx="937597" cy="1752131"/>
          </a:xfrm>
          <a:prstGeom prst="rect">
            <a:avLst/>
          </a:prstGeom>
          <a:noFill/>
        </p:spPr>
      </p:pic>
      <p:pic>
        <p:nvPicPr>
          <p:cNvPr id="14342" name="Picture 6" descr="C:\Users\User\Downloads\WhatsApp Image 2024-10-27 at 19.17.12.jpeg"/>
          <p:cNvPicPr>
            <a:picLocks noChangeAspect="1" noChangeArrowheads="1"/>
          </p:cNvPicPr>
          <p:nvPr/>
        </p:nvPicPr>
        <p:blipFill>
          <a:blip r:embed="rId5" cstate="print"/>
          <a:srcRect l="21133" t="4291" r="6410" b="20610"/>
          <a:stretch>
            <a:fillRect/>
          </a:stretch>
        </p:blipFill>
        <p:spPr bwMode="auto">
          <a:xfrm>
            <a:off x="6500826" y="3643314"/>
            <a:ext cx="1020097" cy="1766597"/>
          </a:xfrm>
          <a:prstGeom prst="rect">
            <a:avLst/>
          </a:prstGeom>
          <a:noFill/>
        </p:spPr>
      </p:pic>
      <p:pic>
        <p:nvPicPr>
          <p:cNvPr id="14343" name="Picture 7" descr="C:\Users\User\Downloads\WhatsApp Image 2024-10-27 at 19.20.12.jpeg"/>
          <p:cNvPicPr>
            <a:picLocks noChangeAspect="1" noChangeArrowheads="1"/>
          </p:cNvPicPr>
          <p:nvPr/>
        </p:nvPicPr>
        <p:blipFill>
          <a:blip r:embed="rId6" cstate="print"/>
          <a:srcRect l="22466" t="7460" r="24961" b="40317"/>
          <a:stretch>
            <a:fillRect/>
          </a:stretch>
        </p:blipFill>
        <p:spPr bwMode="auto">
          <a:xfrm>
            <a:off x="7985207" y="1500174"/>
            <a:ext cx="982711" cy="1625577"/>
          </a:xfrm>
          <a:prstGeom prst="rect">
            <a:avLst/>
          </a:prstGeom>
          <a:noFill/>
        </p:spPr>
      </p:pic>
      <p:pic>
        <p:nvPicPr>
          <p:cNvPr id="14344" name="Picture 8" descr="C:\Users\User\Downloads\портрет Гриценк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1500174"/>
            <a:ext cx="967595" cy="1605541"/>
          </a:xfrm>
          <a:prstGeom prst="rect">
            <a:avLst/>
          </a:prstGeom>
          <a:noFill/>
        </p:spPr>
      </p:pic>
      <p:pic>
        <p:nvPicPr>
          <p:cNvPr id="14346" name="Picture 10" descr="C:\Users\User\Downloads\1157-0001bf06-09dd2b60-250x350-fotor-bg-remover-202410293244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3643314"/>
            <a:ext cx="1026769" cy="1681518"/>
          </a:xfrm>
          <a:prstGeom prst="rect">
            <a:avLst/>
          </a:prstGeom>
          <a:noFill/>
        </p:spPr>
      </p:pic>
      <p:pic>
        <p:nvPicPr>
          <p:cNvPr id="4098" name="Picture 2" descr="C:\Users\ирина\Downloads\175393671380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472" y="1643050"/>
            <a:ext cx="1564514" cy="2371695"/>
          </a:xfrm>
          <a:prstGeom prst="rect">
            <a:avLst/>
          </a:prstGeom>
          <a:noFill/>
        </p:spPr>
      </p:pic>
      <p:pic>
        <p:nvPicPr>
          <p:cNvPr id="4099" name="Picture 3" descr="C:\Users\ирина\Downloads\20. Челомбий О.Н..jpg"/>
          <p:cNvPicPr>
            <a:picLocks noChangeAspect="1" noChangeArrowheads="1"/>
          </p:cNvPicPr>
          <p:nvPr/>
        </p:nvPicPr>
        <p:blipFill>
          <a:blip r:embed="rId10" cstate="print"/>
          <a:srcRect l="24151" t="8879" b="21440"/>
          <a:stretch>
            <a:fillRect/>
          </a:stretch>
        </p:blipFill>
        <p:spPr bwMode="auto">
          <a:xfrm>
            <a:off x="7973680" y="3643314"/>
            <a:ext cx="1057985" cy="1750822"/>
          </a:xfrm>
          <a:prstGeom prst="rect">
            <a:avLst/>
          </a:prstGeom>
          <a:noFill/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500034" y="0"/>
            <a:ext cx="8104414" cy="8780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2E8192"/>
                </a:solidFill>
                <a:latin typeface="Georgia" panose="02040502050405020303" pitchFamily="18" charset="0"/>
              </a:rPr>
              <a:t>Клуб воспитателей  </a:t>
            </a:r>
            <a:endParaRPr lang="ru-RU" sz="2400" b="1" dirty="0" smtClean="0">
              <a:solidFill>
                <a:srgbClr val="2E8192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2E8192"/>
                </a:solidFill>
                <a:latin typeface="Georgia" panose="02040502050405020303" pitchFamily="18" charset="0"/>
              </a:rPr>
              <a:t>«</a:t>
            </a:r>
            <a:r>
              <a:rPr lang="ru-RU" sz="2400" b="1" dirty="0" smtClean="0">
                <a:solidFill>
                  <a:srgbClr val="2E8192"/>
                </a:solidFill>
                <a:latin typeface="Georgia" panose="02040502050405020303" pitchFamily="18" charset="0"/>
              </a:rPr>
              <a:t>Созвездие Рубцовска</a:t>
            </a:r>
            <a:r>
              <a:rPr lang="ru-RU" sz="2400" b="1" dirty="0" smtClean="0">
                <a:latin typeface="Georgia" panose="02040502050405020303" pitchFamily="18" charset="0"/>
              </a:rPr>
              <a:t>»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pic>
        <p:nvPicPr>
          <p:cNvPr id="2" name="Picture 2" descr="image_11"/>
          <p:cNvPicPr>
            <a:picLocks noChangeAspect="1" noChangeArrowheads="1"/>
          </p:cNvPicPr>
          <p:nvPr/>
        </p:nvPicPr>
        <p:blipFill>
          <a:blip r:embed="rId11" cstate="print">
            <a:lum bright="14000"/>
          </a:blip>
          <a:srcRect/>
          <a:stretch>
            <a:fillRect/>
          </a:stretch>
        </p:blipFill>
        <p:spPr bwMode="auto">
          <a:xfrm>
            <a:off x="5286380" y="1500174"/>
            <a:ext cx="1013659" cy="169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pisklova_s"/>
          <p:cNvPicPr>
            <a:picLocks noChangeAspect="1" noChangeArrowheads="1"/>
          </p:cNvPicPr>
          <p:nvPr/>
        </p:nvPicPr>
        <p:blipFill>
          <a:blip r:embed="rId12" cstate="print">
            <a:lum bright="14000"/>
          </a:blip>
          <a:srcRect/>
          <a:stretch>
            <a:fillRect/>
          </a:stretch>
        </p:blipFill>
        <p:spPr bwMode="auto">
          <a:xfrm>
            <a:off x="6643702" y="1500174"/>
            <a:ext cx="974853" cy="159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7873696" y="3023266"/>
            <a:ext cx="1270304" cy="523220"/>
          </a:xfrm>
          <a:prstGeom prst="rect">
            <a:avLst/>
          </a:prstGeom>
          <a:solidFill>
            <a:srgbClr val="C2E5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Шишкина Н.В.</a:t>
            </a:r>
            <a:endParaRPr lang="ru-RU" sz="1400" b="1" dirty="0"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034" y="4000504"/>
            <a:ext cx="1592217" cy="553998"/>
          </a:xfrm>
          <a:prstGeom prst="rect">
            <a:avLst/>
          </a:prstGeom>
          <a:solidFill>
            <a:srgbClr val="C2E5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latin typeface="Georgia" pitchFamily="18" charset="0"/>
              </a:rPr>
              <a:t>Полторацкая Н.Н.</a:t>
            </a:r>
            <a:endParaRPr lang="ru-RU" sz="1600" b="1" dirty="0"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42760" y="2951827"/>
            <a:ext cx="1271894" cy="523220"/>
          </a:xfrm>
          <a:prstGeom prst="rect">
            <a:avLst/>
          </a:prstGeom>
          <a:solidFill>
            <a:srgbClr val="C2E5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Писклова С.О.</a:t>
            </a:r>
            <a:endParaRPr lang="ru-RU" sz="1400" b="1" dirty="0">
              <a:latin typeface="Georg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54201" y="3011159"/>
            <a:ext cx="1271894" cy="523220"/>
          </a:xfrm>
          <a:prstGeom prst="rect">
            <a:avLst/>
          </a:prstGeom>
          <a:solidFill>
            <a:srgbClr val="C2E5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latin typeface="Georgia" pitchFamily="18" charset="0"/>
              </a:rPr>
              <a:t>Волегова</a:t>
            </a:r>
            <a:r>
              <a:rPr lang="ru-RU" sz="1400" b="1" dirty="0" smtClean="0">
                <a:latin typeface="Georgia" pitchFamily="18" charset="0"/>
              </a:rPr>
              <a:t> Ю.А.</a:t>
            </a:r>
            <a:endParaRPr lang="ru-RU" sz="1400" b="1" dirty="0">
              <a:latin typeface="Georg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38729" y="2936894"/>
            <a:ext cx="1271894" cy="523220"/>
          </a:xfrm>
          <a:prstGeom prst="rect">
            <a:avLst/>
          </a:prstGeom>
          <a:solidFill>
            <a:srgbClr val="C2E5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Рифель Н.В.</a:t>
            </a:r>
            <a:endParaRPr lang="ru-RU" sz="1400" b="1" dirty="0">
              <a:latin typeface="Georg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47725" y="2936894"/>
            <a:ext cx="1271894" cy="523220"/>
          </a:xfrm>
          <a:prstGeom prst="rect">
            <a:avLst/>
          </a:prstGeom>
          <a:solidFill>
            <a:srgbClr val="C2E5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Гриценко Т.М.</a:t>
            </a:r>
            <a:endParaRPr lang="ru-RU" sz="1400" b="1" dirty="0">
              <a:latin typeface="Georg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01380" y="5241558"/>
            <a:ext cx="1271894" cy="523220"/>
          </a:xfrm>
          <a:prstGeom prst="rect">
            <a:avLst/>
          </a:prstGeom>
          <a:solidFill>
            <a:srgbClr val="C2E5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Иванова Н.В.</a:t>
            </a:r>
            <a:endParaRPr lang="ru-RU" sz="1400" b="1" dirty="0">
              <a:latin typeface="Georgi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96920" y="5241558"/>
            <a:ext cx="1271894" cy="523220"/>
          </a:xfrm>
          <a:prstGeom prst="rect">
            <a:avLst/>
          </a:prstGeom>
          <a:solidFill>
            <a:srgbClr val="C2E5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Мокшина И.В.</a:t>
            </a:r>
            <a:endParaRPr lang="ru-RU" sz="1400" b="1" dirty="0">
              <a:latin typeface="Georg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17691" y="5241558"/>
            <a:ext cx="1271894" cy="523220"/>
          </a:xfrm>
          <a:prstGeom prst="rect">
            <a:avLst/>
          </a:prstGeom>
          <a:solidFill>
            <a:srgbClr val="C2E5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Колесова О.П.</a:t>
            </a:r>
            <a:endParaRPr lang="ru-RU" sz="1400" b="1" dirty="0">
              <a:latin typeface="Georg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68718" y="5240249"/>
            <a:ext cx="1271894" cy="523220"/>
          </a:xfrm>
          <a:prstGeom prst="rect">
            <a:avLst/>
          </a:prstGeom>
          <a:solidFill>
            <a:srgbClr val="C2E5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Кузьменко О.П.</a:t>
            </a:r>
            <a:endParaRPr lang="ru-RU" sz="1400" b="1" dirty="0">
              <a:latin typeface="Georg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72106" y="5240249"/>
            <a:ext cx="1271894" cy="523220"/>
          </a:xfrm>
          <a:prstGeom prst="rect">
            <a:avLst/>
          </a:prstGeom>
          <a:solidFill>
            <a:srgbClr val="C2E5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latin typeface="Georgia" pitchFamily="18" charset="0"/>
              </a:rPr>
              <a:t>Челомбий</a:t>
            </a:r>
            <a:r>
              <a:rPr lang="ru-RU" sz="1400" b="1" dirty="0" smtClean="0">
                <a:latin typeface="Georgia" pitchFamily="18" charset="0"/>
              </a:rPr>
              <a:t> О.Н.</a:t>
            </a:r>
            <a:endParaRPr lang="ru-RU" sz="1400" b="1" dirty="0">
              <a:latin typeface="Georgia" pitchFamily="18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0" y="5786454"/>
            <a:ext cx="9144000" cy="8780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u="sng" dirty="0" smtClean="0">
                <a:solidFill>
                  <a:srgbClr val="2E8192"/>
                </a:solidFill>
                <a:latin typeface="Georgia" panose="02040502050405020303" pitchFamily="18" charset="0"/>
              </a:rPr>
              <a:t>Цель Клуба </a:t>
            </a:r>
            <a:r>
              <a:rPr lang="ru-RU" sz="2000" b="1" dirty="0" smtClean="0">
                <a:solidFill>
                  <a:srgbClr val="2E8192"/>
                </a:solidFill>
                <a:latin typeface="Georgia" panose="02040502050405020303" pitchFamily="18" charset="0"/>
              </a:rPr>
              <a:t>– развитие профессионального сообщества, заинтересованного в повышении качества дошкольного образования и престижа профессии педагога в г. </a:t>
            </a:r>
            <a:r>
              <a:rPr lang="ru-RU" sz="2000" b="1" dirty="0" smtClean="0">
                <a:solidFill>
                  <a:srgbClr val="2E8192"/>
                </a:solidFill>
                <a:latin typeface="Georgia" panose="02040502050405020303" pitchFamily="18" charset="0"/>
              </a:rPr>
              <a:t>Рубцовске</a:t>
            </a:r>
            <a:endParaRPr lang="ru-RU" sz="2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15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Picture 2" descr="C:\Users\User\Downloads\phpHBrGHd_Doklad-na-pedsovet-professionalnoe-razvitie-pedagoga_html_314e8dd1b72c7919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1000100" y="428604"/>
              <a:ext cx="7786742" cy="59293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122" name="Picture 2" descr="C:\Users\User\Downloads\7a02419d26ed02ce34330c461b42452ea9.jpg"/>
          <p:cNvPicPr>
            <a:picLocks noChangeAspect="1" noChangeArrowheads="1"/>
          </p:cNvPicPr>
          <p:nvPr/>
        </p:nvPicPr>
        <p:blipFill>
          <a:blip r:embed="rId3"/>
          <a:srcRect l="8542" t="22485"/>
          <a:stretch>
            <a:fillRect/>
          </a:stretch>
        </p:blipFill>
        <p:spPr bwMode="auto">
          <a:xfrm>
            <a:off x="642910" y="1357298"/>
            <a:ext cx="7965010" cy="507207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57224" y="428604"/>
            <a:ext cx="764386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Конкурсное движение как фактор повышения профессиональной компетентности педагогов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32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150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2026-03-16T03:21:48Z</dcterms:created>
  <dcterms:modified xsi:type="dcterms:W3CDTF">2026-03-16T04:32:36Z</dcterms:modified>
</cp:coreProperties>
</file>