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59095" y="14752"/>
            <a:ext cx="1440159" cy="151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ОБЩЕРАЗВИВАЮЩЕГО ВИДА № 49 «УЛЫБКА»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658210, г. Рубцовск, пер.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Алейский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33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тел. (38557)5-49-19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49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bka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1981@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ownloads\logosg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208"/>
            <a:ext cx="1352874" cy="135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9361" y="1844824"/>
            <a:ext cx="568095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Отчетный доклад </a:t>
            </a:r>
            <a:endParaRPr lang="ru-RU" sz="3200" b="1" dirty="0" smtClean="0">
              <a:ln w="18000">
                <a:solidFill>
                  <a:srgbClr val="756D43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</a:t>
            </a:r>
            <a:r>
              <a:rPr lang="ru-RU" sz="3200" b="1" dirty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работе профкома </a:t>
            </a:r>
            <a:endParaRPr lang="ru-RU" sz="3200" b="1" dirty="0" smtClean="0">
              <a:ln w="18000">
                <a:solidFill>
                  <a:srgbClr val="756D43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  <a:r>
              <a:rPr lang="ru-RU" sz="3200" b="1" dirty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период </a:t>
            </a:r>
            <a:endParaRPr lang="ru-RU" sz="3200" b="1" dirty="0" smtClean="0">
              <a:ln w="18000">
                <a:solidFill>
                  <a:srgbClr val="756D43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</a:t>
            </a:r>
            <a:r>
              <a:rPr lang="ru-RU" sz="3200" b="1" dirty="0">
                <a:ln w="18000">
                  <a:solidFill>
                    <a:srgbClr val="756D43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01.10.2019 по 01.10.2024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4410" y="5132759"/>
            <a:ext cx="4443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Заведующий Н.Н. Полторацкая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Председатель ППО Сумина Е.В. </a:t>
            </a:r>
          </a:p>
        </p:txBody>
      </p:sp>
    </p:spTree>
    <p:extLst>
      <p:ext uri="{BB962C8B-B14F-4D97-AF65-F5344CB8AC3E}">
        <p14:creationId xmlns:p14="http://schemas.microsoft.com/office/powerpoint/2010/main" val="12490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 rot="9107515">
            <a:off x="1417336" y="3967084"/>
            <a:ext cx="1224136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415561">
            <a:off x="1303759" y="2582324"/>
            <a:ext cx="1224136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160548">
            <a:off x="6131726" y="2519743"/>
            <a:ext cx="1224136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80712">
            <a:off x="6225513" y="3534495"/>
            <a:ext cx="1224136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4208107">
            <a:off x="4472577" y="4532899"/>
            <a:ext cx="1224136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5999" y="2690336"/>
            <a:ext cx="4230217" cy="1631216"/>
          </a:xfrm>
          <a:prstGeom prst="rect">
            <a:avLst/>
          </a:prstGeom>
          <a:gradFill>
            <a:gsLst>
              <a:gs pos="0">
                <a:srgbClr val="FFFF00"/>
              </a:gs>
              <a:gs pos="98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Территориальная организация Профессионального </a:t>
            </a:r>
            <a:r>
              <a:rPr lang="ru-RU" sz="2000" b="1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союза работников народного образования и науки Российской Федерации г. Рубцовска и </a:t>
            </a:r>
            <a:r>
              <a:rPr lang="ru-RU" sz="20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Рубцовского</a:t>
            </a:r>
            <a:r>
              <a:rPr lang="ru-RU" sz="2000" b="1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района</a:t>
            </a:r>
            <a:endParaRPr lang="ru-RU" sz="2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3009606" cy="101566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8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Дошкольные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Учреждения </a:t>
            </a:r>
            <a:r>
              <a:rPr lang="ru-RU" sz="2000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г.Рубцовска</a:t>
            </a:r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Рубцовского</a:t>
            </a:r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</a:t>
            </a:r>
            <a:endParaRPr lang="ru-RU" sz="2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220924"/>
            <a:ext cx="3009606" cy="101566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6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Общеобразовательные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Учреждения </a:t>
            </a:r>
            <a:r>
              <a:rPr lang="ru-RU" sz="2000" b="1" dirty="0" err="1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г.Рубцовска</a:t>
            </a:r>
            <a:r>
              <a:rPr lang="ru-RU" sz="2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000" b="1" dirty="0" err="1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Рубцовского</a:t>
            </a:r>
            <a:r>
              <a:rPr lang="ru-RU" sz="2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района</a:t>
            </a:r>
            <a:endParaRPr lang="ru-RU" sz="2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59590"/>
            <a:ext cx="26650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Краевые учреждения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школы интернат</a:t>
            </a:r>
            <a:endParaRPr lang="ru-RU" sz="2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9836" y="5215431"/>
            <a:ext cx="616457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Подведомственное МКУ «Управление образования»,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Комитет по образованию РФ и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Министерства образования и науки Алтайского края</a:t>
            </a:r>
            <a:endParaRPr lang="ru-RU" sz="2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30347" y="3951758"/>
            <a:ext cx="220246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образования</a:t>
            </a:r>
            <a:endParaRPr lang="ru-RU" sz="2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251520" y="119452"/>
            <a:ext cx="912505" cy="9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ownloads\logosg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59" y="19356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81" y="5278862"/>
            <a:ext cx="1995321" cy="1995321"/>
          </a:xfrm>
          <a:prstGeom prst="rect">
            <a:avLst/>
          </a:prstGeom>
        </p:spPr>
      </p:pic>
      <p:pic>
        <p:nvPicPr>
          <p:cNvPr id="1026" name="Picture 2" descr="C:\Users\User\Downloads\orig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0" y="2119388"/>
            <a:ext cx="47054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840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ОБЩЕРАЗВИВАЮЩЕГО ВИДА № 49 «УЛЫБКА»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58" y="169675"/>
            <a:ext cx="1859999" cy="26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419061"/>
            <a:ext cx="19342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Заведующий </a:t>
            </a:r>
            <a:endParaRPr lang="ru-RU" sz="2000" b="1" dirty="0">
              <a:ln w="317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User\Downloads\index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9" y="2996952"/>
            <a:ext cx="1734471" cy="24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77019" y="5250734"/>
            <a:ext cx="300104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Председатель ППО</a:t>
            </a:r>
            <a:endParaRPr lang="ru-RU" sz="2000" b="1" dirty="0">
              <a:ln w="317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716" y="5770560"/>
            <a:ext cx="803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Профсоюзное членство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5400" b="1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100 %</a:t>
            </a:r>
            <a:endParaRPr lang="ru-RU" sz="5400" b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96668" y="98016"/>
            <a:ext cx="622096" cy="6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ownloads\logosg (4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20" y="98016"/>
            <a:ext cx="633144" cy="6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251520" y="119452"/>
            <a:ext cx="912505" cy="9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logosg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83" y="1194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8248" y="182865"/>
            <a:ext cx="6614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Работа Профсоюзной организации детского сада велась по следующим направлениям: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744" y="1077276"/>
            <a:ext cx="854593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учёт </a:t>
            </a:r>
            <a:r>
              <a:rPr lang="ru-RU" dirty="0"/>
              <a:t>и сохранность документов первичной Профсоюзной организации в течение отчётного периода и решение уставных задач Профсоюза по представительству и защите социально-трудовых прав и профессиональных интересов членов профсоюза;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744" y="2420888"/>
            <a:ext cx="854593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участие в аттестации педагогических работников детского сада , работников, не относящихся к педагогическим должностям и </a:t>
            </a:r>
          </a:p>
          <a:p>
            <a:r>
              <a:rPr lang="ru-RU" dirty="0" smtClean="0"/>
              <a:t>согласование в составлении графиков отпусков, осуществление контроля за соблюдением законодательства о труде и охране труда;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3744" y="3789040"/>
            <a:ext cx="85459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организация приёма в Профсоюз новых работников дошкольного учреждения;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743" y="4310772"/>
            <a:ext cx="85459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проверка соглашений по охране труда;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048" y="4797152"/>
            <a:ext cx="85459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контроль прохождения сотрудниками медицинского осмотра;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048" y="5301208"/>
            <a:ext cx="85459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контроль выполнения коллективного договора</a:t>
            </a:r>
            <a:r>
              <a:rPr lang="en-US" dirty="0" smtClean="0"/>
              <a:t>;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2047" y="5805264"/>
            <a:ext cx="85459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контроль за выплатой пособия по временной нетрудоспособности;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040" y="6309320"/>
            <a:ext cx="85459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страхование сотрудников и членов их семей от клещевого </a:t>
            </a:r>
            <a:r>
              <a:rPr lang="ru-RU" dirty="0" smtClean="0"/>
              <a:t>энцефалита.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251520" y="119452"/>
            <a:ext cx="912505" cy="9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logosg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83" y="1194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8248" y="546252"/>
            <a:ext cx="6614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Повестка заседаний профсоюзного комитета: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009" y="1628800"/>
            <a:ext cx="7914492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- об участии профкома в разработке локальных нормативных </a:t>
            </a:r>
            <a:r>
              <a:rPr lang="ru-RU" dirty="0" smtClean="0"/>
              <a:t>актов </a:t>
            </a:r>
            <a:r>
              <a:rPr lang="ru-RU" dirty="0"/>
              <a:t>по оплате труда и другие вопросам;</a:t>
            </a:r>
          </a:p>
          <a:p>
            <a:r>
              <a:rPr lang="ru-RU" dirty="0"/>
              <a:t>- о распределении обязанностей между членами профкома и </a:t>
            </a:r>
            <a:r>
              <a:rPr lang="ru-RU" dirty="0" smtClean="0"/>
              <a:t>создании </a:t>
            </a:r>
            <a:r>
              <a:rPr lang="ru-RU" dirty="0"/>
              <a:t>комиссий профсоюзного комитета;</a:t>
            </a:r>
          </a:p>
          <a:p>
            <a:r>
              <a:rPr lang="ru-RU" dirty="0"/>
              <a:t>- о проектах коллективного договора и Положения об </a:t>
            </a:r>
            <a:r>
              <a:rPr lang="ru-RU" dirty="0" smtClean="0"/>
              <a:t>оплате труда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smtClean="0"/>
              <a:t> </a:t>
            </a:r>
            <a:r>
              <a:rPr lang="ru-RU" dirty="0"/>
              <a:t>о проверке внесения изменений в трудовые договоры работников;</a:t>
            </a:r>
          </a:p>
          <a:p>
            <a:r>
              <a:rPr lang="ru-RU" dirty="0"/>
              <a:t>- об итогах выполнения плана мероприятий по улучшению </a:t>
            </a:r>
            <a:r>
              <a:rPr lang="ru-RU" dirty="0" smtClean="0"/>
              <a:t>условий труда </a:t>
            </a:r>
            <a:r>
              <a:rPr lang="ru-RU" dirty="0"/>
              <a:t>работников;</a:t>
            </a:r>
          </a:p>
          <a:p>
            <a:r>
              <a:rPr lang="ru-RU" dirty="0" smtClean="0"/>
              <a:t>- </a:t>
            </a:r>
            <a:r>
              <a:rPr lang="ru-RU" dirty="0"/>
              <a:t>об утверждении графика отпусков;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 </a:t>
            </a:r>
            <a:r>
              <a:rPr lang="ru-RU" dirty="0"/>
              <a:t>подготовке публичного отчёта о работе за год;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об участии профкома </a:t>
            </a:r>
            <a:r>
              <a:rPr lang="ru-RU" dirty="0"/>
              <a:t>в аттестации педагогических кадров;</a:t>
            </a:r>
          </a:p>
          <a:p>
            <a:r>
              <a:rPr lang="ru-RU" dirty="0"/>
              <a:t>- о выполнении соглашения по охране труда;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 </a:t>
            </a:r>
            <a:r>
              <a:rPr lang="ru-RU" dirty="0"/>
              <a:t>рациональном расходовании средств профсоюзного </a:t>
            </a:r>
            <a:r>
              <a:rPr lang="ru-RU" dirty="0" smtClean="0"/>
              <a:t>бюджета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оздоровление членов </a:t>
            </a:r>
            <a:r>
              <a:rPr lang="ru-RU" dirty="0" smtClean="0"/>
              <a:t>профсоюза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1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251520" y="119452"/>
            <a:ext cx="912505" cy="9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logosg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83" y="1194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846" y="109172"/>
            <a:ext cx="648630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рганизация </a:t>
            </a:r>
            <a:r>
              <a:rPr lang="ru-RU" dirty="0"/>
              <a:t>коллективных мероприятий: «День дошкольного работника», «День охраны труда», спортивные профсоюзные мероприятия. Участие в </a:t>
            </a:r>
            <a:r>
              <a:rPr lang="ru-RU" b="1" dirty="0" smtClean="0"/>
              <a:t>городских </a:t>
            </a:r>
            <a:r>
              <a:rPr lang="ru-RU" b="1" dirty="0"/>
              <a:t>профсоюзных конкурсах </a:t>
            </a:r>
            <a:r>
              <a:rPr lang="ru-RU" dirty="0"/>
              <a:t>таких как «Душа Профсоюза поёт...»,конкурс детского рисунка «Мы рисуем профсоюз», «Профсоюзные </a:t>
            </a:r>
            <a:r>
              <a:rPr lang="ru-RU" dirty="0" smtClean="0"/>
              <a:t>каникулы» и </a:t>
            </a:r>
            <a:r>
              <a:rPr lang="ru-RU" dirty="0"/>
              <a:t>другие, а также в </a:t>
            </a:r>
            <a:r>
              <a:rPr lang="ru-RU" b="1" dirty="0"/>
              <a:t>краевом конкурсе видеороликов </a:t>
            </a:r>
            <a:r>
              <a:rPr lang="ru-RU" dirty="0"/>
              <a:t>в рамках Профсоюзного Межрегионального Форума  по охране труда «</a:t>
            </a:r>
            <a:r>
              <a:rPr lang="ru-RU" dirty="0" err="1"/>
              <a:t>ПрофБезопасность</a:t>
            </a:r>
            <a:r>
              <a:rPr lang="ru-RU" dirty="0"/>
              <a:t> 2022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 descr="E:\Мокшина И.В\на сайт\новости\спартакиада\WhatsApp Image 2022-04-10 at 20.14.3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0" b="21609"/>
          <a:stretch/>
        </p:blipFill>
        <p:spPr bwMode="auto">
          <a:xfrm>
            <a:off x="1340678" y="2732134"/>
            <a:ext cx="2466195" cy="17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WhatsApp Image 2024-10-19 at 20.11.0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13277"/>
          <a:stretch/>
        </p:blipFill>
        <p:spPr bwMode="auto">
          <a:xfrm>
            <a:off x="4571999" y="4882246"/>
            <a:ext cx="2893513" cy="16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-20220219-WA0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r="7576" b="12965"/>
          <a:stretch/>
        </p:blipFill>
        <p:spPr bwMode="auto">
          <a:xfrm>
            <a:off x="5093919" y="2653362"/>
            <a:ext cx="2521166" cy="18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IMG-20220428-WA00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9"/>
          <a:stretch/>
        </p:blipFill>
        <p:spPr bwMode="auto">
          <a:xfrm>
            <a:off x="1475656" y="4863041"/>
            <a:ext cx="2947350" cy="19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Сканировать1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1" y="5102777"/>
            <a:ext cx="1046712" cy="14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Сканировать1000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31" y="2920889"/>
            <a:ext cx="1075749" cy="152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грамот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38" y="1077276"/>
            <a:ext cx="1223204" cy="17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Сканировать1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83" y="2920889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Сканировать10005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8343" y="4862093"/>
            <a:ext cx="1296144" cy="18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Сканировать10001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2" y="1556792"/>
            <a:ext cx="1064630" cy="15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wnloads\Сканировать10001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0" y="3206872"/>
            <a:ext cx="1166013" cy="164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251520" y="119452"/>
            <a:ext cx="912505" cy="9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ownloads\logosg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59" y="19356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923" y="1340768"/>
            <a:ext cx="383033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 </a:t>
            </a:r>
            <a:r>
              <a:rPr lang="ru-RU" sz="2000" b="1" dirty="0" smtClean="0"/>
              <a:t>формирование устойчивой мотивации профсоюзного членства;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8248" y="421750"/>
            <a:ext cx="6614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Задачи: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10903" y="2549716"/>
            <a:ext cx="410597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 </a:t>
            </a:r>
            <a:r>
              <a:rPr lang="ru-RU" sz="2000" b="1" dirty="0" smtClean="0"/>
              <a:t>Разработка новых форм, методов и механизмов взаимодействия с членами профсоюза;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717032"/>
            <a:ext cx="468052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 </a:t>
            </a:r>
            <a:r>
              <a:rPr lang="ru-RU" sz="2000" b="1" dirty="0" smtClean="0"/>
              <a:t>формирование позитивного имиджа Профсоюза и усиление его позиции в информационном пространстве;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869160"/>
            <a:ext cx="468052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 </a:t>
            </a:r>
            <a:r>
              <a:rPr lang="ru-RU" sz="2000" b="1" dirty="0" smtClean="0"/>
              <a:t>Увеличение членов профсоюза через выдвижение убедительных аргументов в пользу профсоюзного членства;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748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-1329x997_doc104_page_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4800" r="7057" b="11645"/>
          <a:stretch/>
        </p:blipFill>
        <p:spPr bwMode="auto">
          <a:xfrm>
            <a:off x="467544" y="764704"/>
            <a:ext cx="8217408" cy="57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profsoyu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2"/>
          <a:stretch/>
        </p:blipFill>
        <p:spPr bwMode="auto">
          <a:xfrm>
            <a:off x="251520" y="119452"/>
            <a:ext cx="912505" cy="9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ownloads\logosg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59" y="19356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DSC09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60" y="1557373"/>
            <a:ext cx="3119527" cy="23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478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2024-10-17T15:24:12Z</dcterms:created>
  <dcterms:modified xsi:type="dcterms:W3CDTF">2024-10-20T16:57:09Z</dcterms:modified>
</cp:coreProperties>
</file>