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61" r:id="rId2"/>
    <p:sldId id="302" r:id="rId3"/>
    <p:sldId id="334" r:id="rId4"/>
    <p:sldId id="333" r:id="rId5"/>
  </p:sldIdLst>
  <p:sldSz cx="18288000" cy="10287000"/>
  <p:notesSz cx="6858000" cy="9144000"/>
  <p:embeddedFontLst>
    <p:embeddedFont>
      <p:font typeface="PT Sans" charset="-52"/>
      <p:regular r:id="rId7"/>
      <p:bold r:id="rId8"/>
      <p:italic r:id="rId9"/>
      <p:boldItalic r:id="rId10"/>
    </p:embeddedFont>
    <p:embeddedFont>
      <p:font typeface="Bookman Old Style" pitchFamily="18" charset="0"/>
      <p:regular r:id="rId11"/>
      <p:bold r:id="rId12"/>
      <p:italic r:id="rId13"/>
      <p:boldItalic r:id="rId14"/>
    </p:embeddedFont>
    <p:embeddedFont>
      <p:font typeface="Georgia" pitchFamily="18" charset="0"/>
      <p:regular r:id="rId15"/>
      <p:bold r:id="rId16"/>
      <p:italic r:id="rId17"/>
      <p:boldItalic r:id="rId18"/>
    </p:embeddedFont>
    <p:embeddedFont>
      <p:font typeface="Open Sans 2 Bold" charset="0"/>
      <p:regular r:id="rId19"/>
    </p:embeddedFont>
    <p:embeddedFont>
      <p:font typeface="Open Sans 1 Bold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99"/>
    <a:srgbClr val="EF75D9"/>
    <a:srgbClr val="FFFFFF"/>
    <a:srgbClr val="56CCC3"/>
    <a:srgbClr val="2E9196"/>
    <a:srgbClr val="FDC300"/>
    <a:srgbClr val="9FE1DC"/>
    <a:srgbClr val="36AAB0"/>
    <a:srgbClr val="46C0C6"/>
    <a:srgbClr val="041A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55" d="100"/>
          <a:sy n="55" d="100"/>
        </p:scale>
        <p:origin x="-402" y="-19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4E91E-54E9-43F5-ACFB-87354A41AC8D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33BCA-CBDD-46EC-8C0C-C24A56FB2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511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T Sans" panose="020B0503020203020204" pitchFamily="34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svg"/><Relationship Id="rId10" Type="http://schemas.openxmlformats.org/officeDocument/2006/relationships/image" Target="../media/image82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1.svg"/><Relationship Id="rId3" Type="http://schemas.openxmlformats.org/officeDocument/2006/relationships/image" Target="../media/image5.png"/><Relationship Id="rId21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image" Target="../media/image135.svg"/><Relationship Id="rId17" Type="http://schemas.openxmlformats.org/officeDocument/2006/relationships/image" Target="../media/image11.png"/><Relationship Id="rId2" Type="http://schemas.openxmlformats.org/officeDocument/2006/relationships/image" Target="../media/image4.png"/><Relationship Id="rId16" Type="http://schemas.openxmlformats.org/officeDocument/2006/relationships/image" Target="../media/image139.svg"/><Relationship Id="rId20" Type="http://schemas.openxmlformats.org/officeDocument/2006/relationships/image" Target="../media/image1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svg"/><Relationship Id="rId11" Type="http://schemas.openxmlformats.org/officeDocument/2006/relationships/image" Target="../media/image8.png"/><Relationship Id="rId24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10" Type="http://schemas.openxmlformats.org/officeDocument/2006/relationships/image" Target="../media/image133.svg"/><Relationship Id="rId19" Type="http://schemas.openxmlformats.org/officeDocument/2006/relationships/image" Target="../media/image12.png"/><Relationship Id="rId4" Type="http://schemas.openxmlformats.org/officeDocument/2006/relationships/image" Target="../media/image127.svg"/><Relationship Id="rId14" Type="http://schemas.openxmlformats.org/officeDocument/2006/relationships/image" Target="../media/image137.svg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4.svg"/><Relationship Id="rId7" Type="http://schemas.openxmlformats.org/officeDocument/2006/relationships/image" Target="../media/image19.png"/><Relationship Id="rId12" Type="http://schemas.openxmlformats.org/officeDocument/2006/relationships/image" Target="../media/image59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2.svg"/><Relationship Id="rId11" Type="http://schemas.openxmlformats.org/officeDocument/2006/relationships/image" Target="../media/image21.png"/><Relationship Id="rId10" Type="http://schemas.openxmlformats.org/officeDocument/2006/relationships/image" Target="../media/image596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CC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6">
            <a:extLst>
              <a:ext uri="{FF2B5EF4-FFF2-40B4-BE49-F238E27FC236}">
                <a16:creationId xmlns="" xmlns:a16="http://schemas.microsoft.com/office/drawing/2014/main" id="{3B7FB9C3-7489-4B6F-AF91-D4A0814F3CD0}"/>
              </a:ext>
            </a:extLst>
          </p:cNvPr>
          <p:cNvGrpSpPr/>
          <p:nvPr/>
        </p:nvGrpSpPr>
        <p:grpSpPr>
          <a:xfrm>
            <a:off x="8429620" y="6190648"/>
            <a:ext cx="3594681" cy="3596322"/>
            <a:chOff x="0" y="0"/>
            <a:chExt cx="812800" cy="812800"/>
          </a:xfrm>
        </p:grpSpPr>
        <p:sp>
          <p:nvSpPr>
            <p:cNvPr id="36" name="Freeform 7">
              <a:extLst>
                <a:ext uri="{FF2B5EF4-FFF2-40B4-BE49-F238E27FC236}">
                  <a16:creationId xmlns="" xmlns:a16="http://schemas.microsoft.com/office/drawing/2014/main" id="{8E3C34A7-B294-4C6A-A3FF-C91F66AA184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  <p:sp>
          <p:nvSpPr>
            <p:cNvPr id="37" name="TextBox 8">
              <a:extLst>
                <a:ext uri="{FF2B5EF4-FFF2-40B4-BE49-F238E27FC236}">
                  <a16:creationId xmlns="" xmlns:a16="http://schemas.microsoft.com/office/drawing/2014/main" id="{116AA6AE-54C8-424E-9414-7EE246DA8CE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38" name="Group 9">
            <a:extLst>
              <a:ext uri="{FF2B5EF4-FFF2-40B4-BE49-F238E27FC236}">
                <a16:creationId xmlns="" xmlns:a16="http://schemas.microsoft.com/office/drawing/2014/main" id="{0AA20C8B-EB6C-4A78-83B5-2B3CD8717873}"/>
              </a:ext>
            </a:extLst>
          </p:cNvPr>
          <p:cNvGrpSpPr/>
          <p:nvPr/>
        </p:nvGrpSpPr>
        <p:grpSpPr>
          <a:xfrm>
            <a:off x="10215570" y="1214410"/>
            <a:ext cx="6715172" cy="8012974"/>
            <a:chOff x="0" y="0"/>
            <a:chExt cx="812800" cy="823613"/>
          </a:xfrm>
        </p:grpSpPr>
        <p:sp>
          <p:nvSpPr>
            <p:cNvPr id="39" name="Freeform 10">
              <a:extLst>
                <a:ext uri="{FF2B5EF4-FFF2-40B4-BE49-F238E27FC236}">
                  <a16:creationId xmlns="" xmlns:a16="http://schemas.microsoft.com/office/drawing/2014/main" id="{6AEEA875-0DBD-411C-AED5-A03DFDA081E4}"/>
                </a:ext>
              </a:extLst>
            </p:cNvPr>
            <p:cNvSpPr/>
            <p:nvPr/>
          </p:nvSpPr>
          <p:spPr>
            <a:xfrm rot="-24000">
              <a:off x="-1578" y="-1557"/>
              <a:ext cx="815956" cy="826727"/>
            </a:xfrm>
            <a:custGeom>
              <a:avLst/>
              <a:gdLst/>
              <a:ahLst/>
              <a:cxnLst/>
              <a:rect l="l" t="t" r="r" b="b"/>
              <a:pathLst>
                <a:path w="815956" h="826727">
                  <a:moveTo>
                    <a:pt x="410853" y="1567"/>
                  </a:moveTo>
                  <a:cubicBezTo>
                    <a:pt x="186410" y="0"/>
                    <a:pt x="3176" y="183097"/>
                    <a:pt x="1588" y="410526"/>
                  </a:cubicBezTo>
                  <a:cubicBezTo>
                    <a:pt x="0" y="637955"/>
                    <a:pt x="180660" y="823593"/>
                    <a:pt x="405103" y="825160"/>
                  </a:cubicBezTo>
                  <a:cubicBezTo>
                    <a:pt x="629546" y="826727"/>
                    <a:pt x="812780" y="643630"/>
                    <a:pt x="814368" y="416201"/>
                  </a:cubicBezTo>
                  <a:cubicBezTo>
                    <a:pt x="815956" y="188772"/>
                    <a:pt x="635296" y="3134"/>
                    <a:pt x="410853" y="1567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26268" t="-3608" r="-32210" b="-592"/>
              </a:stretch>
            </a:blipFill>
          </p:spPr>
        </p:sp>
      </p:grpSp>
      <p:sp>
        <p:nvSpPr>
          <p:cNvPr id="40" name="Freeform 11">
            <a:extLst>
              <a:ext uri="{FF2B5EF4-FFF2-40B4-BE49-F238E27FC236}">
                <a16:creationId xmlns="" xmlns:a16="http://schemas.microsoft.com/office/drawing/2014/main" id="{98FC48AF-E46C-48AF-AD31-8F0F70AFFCAA}"/>
              </a:ext>
            </a:extLst>
          </p:cNvPr>
          <p:cNvSpPr/>
          <p:nvPr/>
        </p:nvSpPr>
        <p:spPr>
          <a:xfrm rot="-4317171">
            <a:off x="7841201" y="3329575"/>
            <a:ext cx="7762520" cy="5599342"/>
          </a:xfrm>
          <a:custGeom>
            <a:avLst/>
            <a:gdLst/>
            <a:ahLst/>
            <a:cxnLst/>
            <a:rect l="l" t="t" r="r" b="b"/>
            <a:pathLst>
              <a:path w="7762520" h="5599342">
                <a:moveTo>
                  <a:pt x="0" y="0"/>
                </a:moveTo>
                <a:lnTo>
                  <a:pt x="7762520" y="0"/>
                </a:lnTo>
                <a:lnTo>
                  <a:pt x="7762520" y="5599342"/>
                </a:lnTo>
                <a:lnTo>
                  <a:pt x="0" y="5599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 b="-105002"/>
            </a:stretch>
          </a:blipFill>
        </p:spPr>
      </p:sp>
      <p:grpSp>
        <p:nvGrpSpPr>
          <p:cNvPr id="41" name="Group 12">
            <a:extLst>
              <a:ext uri="{FF2B5EF4-FFF2-40B4-BE49-F238E27FC236}">
                <a16:creationId xmlns="" xmlns:a16="http://schemas.microsoft.com/office/drawing/2014/main" id="{1C036BA8-0D29-40B1-A606-A0FFBA249253}"/>
              </a:ext>
            </a:extLst>
          </p:cNvPr>
          <p:cNvGrpSpPr/>
          <p:nvPr/>
        </p:nvGrpSpPr>
        <p:grpSpPr>
          <a:xfrm>
            <a:off x="9727458" y="408535"/>
            <a:ext cx="620165" cy="620165"/>
            <a:chOff x="0" y="0"/>
            <a:chExt cx="812800" cy="812800"/>
          </a:xfrm>
        </p:grpSpPr>
        <p:sp>
          <p:nvSpPr>
            <p:cNvPr id="42" name="Freeform 13">
              <a:extLst>
                <a:ext uri="{FF2B5EF4-FFF2-40B4-BE49-F238E27FC236}">
                  <a16:creationId xmlns="" xmlns:a16="http://schemas.microsoft.com/office/drawing/2014/main" id="{FC33C39B-F012-412E-90DF-B3839EF722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43" name="TextBox 14">
              <a:extLst>
                <a:ext uri="{FF2B5EF4-FFF2-40B4-BE49-F238E27FC236}">
                  <a16:creationId xmlns="" xmlns:a16="http://schemas.microsoft.com/office/drawing/2014/main" id="{AE823177-8E57-4739-93BF-47DAD78646C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48" name="Freeform 19">
            <a:extLst>
              <a:ext uri="{FF2B5EF4-FFF2-40B4-BE49-F238E27FC236}">
                <a16:creationId xmlns="" xmlns:a16="http://schemas.microsoft.com/office/drawing/2014/main" id="{98068803-1719-42BD-91BE-1D322EAB8FD8}"/>
              </a:ext>
            </a:extLst>
          </p:cNvPr>
          <p:cNvSpPr/>
          <p:nvPr/>
        </p:nvSpPr>
        <p:spPr>
          <a:xfrm rot="17440819">
            <a:off x="14059361" y="5836448"/>
            <a:ext cx="3942056" cy="3338166"/>
          </a:xfrm>
          <a:custGeom>
            <a:avLst/>
            <a:gdLst/>
            <a:ahLst/>
            <a:cxnLst/>
            <a:rect l="l" t="t" r="r" b="b"/>
            <a:pathLst>
              <a:path w="3942056" h="3338166">
                <a:moveTo>
                  <a:pt x="0" y="0"/>
                </a:moveTo>
                <a:lnTo>
                  <a:pt x="3942056" y="0"/>
                </a:lnTo>
                <a:lnTo>
                  <a:pt x="3942056" y="3338167"/>
                </a:lnTo>
                <a:lnTo>
                  <a:pt x="0" y="33381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r="-109088"/>
            </a:stretch>
          </a:blipFill>
        </p:spPr>
      </p:sp>
      <p:grpSp>
        <p:nvGrpSpPr>
          <p:cNvPr id="56" name="Group 27">
            <a:extLst>
              <a:ext uri="{FF2B5EF4-FFF2-40B4-BE49-F238E27FC236}">
                <a16:creationId xmlns="" xmlns:a16="http://schemas.microsoft.com/office/drawing/2014/main" id="{6FADFFA7-61C0-494F-BDBA-D81B25D16351}"/>
              </a:ext>
            </a:extLst>
          </p:cNvPr>
          <p:cNvGrpSpPr/>
          <p:nvPr/>
        </p:nvGrpSpPr>
        <p:grpSpPr>
          <a:xfrm>
            <a:off x="16573552" y="571468"/>
            <a:ext cx="882980" cy="882980"/>
            <a:chOff x="0" y="0"/>
            <a:chExt cx="812800" cy="812800"/>
          </a:xfrm>
        </p:grpSpPr>
        <p:sp>
          <p:nvSpPr>
            <p:cNvPr id="57" name="Freeform 28">
              <a:extLst>
                <a:ext uri="{FF2B5EF4-FFF2-40B4-BE49-F238E27FC236}">
                  <a16:creationId xmlns="" xmlns:a16="http://schemas.microsoft.com/office/drawing/2014/main" id="{B08A1F4B-6D37-4899-9747-679FA926CC4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  <p:sp>
          <p:nvSpPr>
            <p:cNvPr id="58" name="TextBox 29">
              <a:extLst>
                <a:ext uri="{FF2B5EF4-FFF2-40B4-BE49-F238E27FC236}">
                  <a16:creationId xmlns="" xmlns:a16="http://schemas.microsoft.com/office/drawing/2014/main" id="{4BE52ECD-81E0-49AA-9A58-EBD90035B820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59" name="TextBox 30">
            <a:extLst>
              <a:ext uri="{FF2B5EF4-FFF2-40B4-BE49-F238E27FC236}">
                <a16:creationId xmlns="" xmlns:a16="http://schemas.microsoft.com/office/drawing/2014/main" id="{54FE1EE7-CEE2-4B21-AA73-1116C7006207}"/>
              </a:ext>
            </a:extLst>
          </p:cNvPr>
          <p:cNvSpPr txBox="1"/>
          <p:nvPr/>
        </p:nvSpPr>
        <p:spPr>
          <a:xfrm>
            <a:off x="714316" y="2214542"/>
            <a:ext cx="1049259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4000" b="1" dirty="0" smtClean="0">
                <a:solidFill>
                  <a:srgbClr val="041A22"/>
                </a:solidFill>
                <a:latin typeface="Bookman Old Style" panose="02050604050505020204" pitchFamily="18" charset="0"/>
                <a:ea typeface="Montserrat Bold"/>
                <a:cs typeface="Montserrat Bold"/>
                <a:sym typeface="Montserrat Bold"/>
              </a:rPr>
              <a:t>«</a:t>
            </a:r>
            <a:r>
              <a:rPr lang="ru-RU" sz="4000" b="1" dirty="0" smtClean="0">
                <a:solidFill>
                  <a:srgbClr val="041A22"/>
                </a:solidFill>
                <a:latin typeface="Georgia" pitchFamily="18" charset="0"/>
                <a:ea typeface="Montserrat Bold"/>
                <a:cs typeface="Montserrat Bold"/>
                <a:sym typeface="Montserrat Bold"/>
              </a:rPr>
              <a:t>ФОРМУЛА УСПЕХА ПЕДАГОГА:</a:t>
            </a:r>
          </a:p>
          <a:p>
            <a:pPr algn="l"/>
            <a:r>
              <a:rPr lang="ru-RU" sz="4000" b="1" dirty="0">
                <a:solidFill>
                  <a:srgbClr val="041A22"/>
                </a:solidFill>
                <a:latin typeface="Georgia" pitchFamily="18" charset="0"/>
                <a:ea typeface="Montserrat Bold"/>
                <a:cs typeface="Montserrat Bold"/>
                <a:sym typeface="Montserrat Bold"/>
              </a:rPr>
              <a:t>у</a:t>
            </a:r>
            <a:r>
              <a:rPr lang="ru-RU" sz="4000" b="1" dirty="0" smtClean="0">
                <a:solidFill>
                  <a:srgbClr val="041A22"/>
                </a:solidFill>
                <a:latin typeface="Georgia" pitchFamily="18" charset="0"/>
                <a:ea typeface="Montserrat Bold"/>
                <a:cs typeface="Montserrat Bold"/>
                <a:sym typeface="Montserrat Bold"/>
              </a:rPr>
              <a:t>частие в педагогических </a:t>
            </a:r>
          </a:p>
          <a:p>
            <a:pPr algn="l"/>
            <a:r>
              <a:rPr lang="ru-RU" sz="4000" b="1" dirty="0">
                <a:solidFill>
                  <a:srgbClr val="041A22"/>
                </a:solidFill>
                <a:latin typeface="Georgia" pitchFamily="18" charset="0"/>
                <a:ea typeface="Montserrat Bold"/>
                <a:cs typeface="Montserrat Bold"/>
                <a:sym typeface="Montserrat Bold"/>
              </a:rPr>
              <a:t>к</a:t>
            </a:r>
            <a:r>
              <a:rPr lang="ru-RU" sz="4000" b="1" dirty="0" smtClean="0">
                <a:solidFill>
                  <a:srgbClr val="041A22"/>
                </a:solidFill>
                <a:latin typeface="Georgia" pitchFamily="18" charset="0"/>
                <a:ea typeface="Montserrat Bold"/>
                <a:cs typeface="Montserrat Bold"/>
                <a:sym typeface="Montserrat Bold"/>
              </a:rPr>
              <a:t>онкурсах </a:t>
            </a:r>
            <a:r>
              <a:rPr lang="ru-RU" sz="4000" b="1" dirty="0" smtClean="0">
                <a:solidFill>
                  <a:srgbClr val="041A22"/>
                </a:solidFill>
                <a:latin typeface="Georgia" pitchFamily="18" charset="0"/>
                <a:ea typeface="Montserrat Bold"/>
                <a:cs typeface="Montserrat Bold"/>
                <a:sym typeface="Montserrat Bold"/>
              </a:rPr>
              <a:t> как  </a:t>
            </a:r>
            <a:r>
              <a:rPr lang="ru-RU" sz="4000" b="1" dirty="0" smtClean="0">
                <a:solidFill>
                  <a:srgbClr val="041A22"/>
                </a:solidFill>
                <a:latin typeface="Georgia" pitchFamily="18" charset="0"/>
                <a:ea typeface="Montserrat Bold"/>
                <a:cs typeface="Montserrat Bold"/>
                <a:sym typeface="Montserrat Bold"/>
              </a:rPr>
              <a:t>способ </a:t>
            </a:r>
          </a:p>
          <a:p>
            <a:pPr algn="l"/>
            <a:r>
              <a:rPr lang="ru-RU" sz="4000" b="1" dirty="0">
                <a:solidFill>
                  <a:srgbClr val="041A22"/>
                </a:solidFill>
                <a:latin typeface="Georgia" pitchFamily="18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ru-RU" sz="4000" b="1" dirty="0" smtClean="0">
                <a:solidFill>
                  <a:srgbClr val="041A22"/>
                </a:solidFill>
                <a:latin typeface="Georgia" pitchFamily="18" charset="0"/>
                <a:ea typeface="Montserrat Bold"/>
                <a:cs typeface="Montserrat Bold"/>
                <a:sym typeface="Montserrat Bold"/>
              </a:rPr>
              <a:t>   профессионального развития» </a:t>
            </a:r>
            <a:endParaRPr lang="en-US" sz="4000" b="1" dirty="0">
              <a:solidFill>
                <a:srgbClr val="041A22"/>
              </a:solidFill>
              <a:latin typeface="Georgia" pitchFamily="18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0" name="TextBox 31">
            <a:extLst>
              <a:ext uri="{FF2B5EF4-FFF2-40B4-BE49-F238E27FC236}">
                <a16:creationId xmlns="" xmlns:a16="http://schemas.microsoft.com/office/drawing/2014/main" id="{77D283A1-B196-4BF0-B9F7-9425D72A4490}"/>
              </a:ext>
            </a:extLst>
          </p:cNvPr>
          <p:cNvSpPr txBox="1"/>
          <p:nvPr/>
        </p:nvSpPr>
        <p:spPr>
          <a:xfrm>
            <a:off x="642878" y="5429252"/>
            <a:ext cx="875689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22"/>
              </a:lnSpc>
            </a:pPr>
            <a:r>
              <a:rPr lang="ru-RU" sz="3444" b="1" i="1" dirty="0" smtClean="0">
                <a:solidFill>
                  <a:srgbClr val="041A22"/>
                </a:solidFill>
                <a:latin typeface="Georgia" pitchFamily="18" charset="0"/>
                <a:ea typeface="Open Sans 2 Bold"/>
                <a:cs typeface="Open Sans 2 Bold"/>
                <a:sym typeface="Open Sans 2 Bold"/>
              </a:rPr>
              <a:t>Решетько Оксана Сергеевна,</a:t>
            </a:r>
          </a:p>
          <a:p>
            <a:pPr algn="l"/>
            <a:r>
              <a:rPr lang="ru-RU" sz="2800" b="1" i="1" dirty="0">
                <a:solidFill>
                  <a:srgbClr val="041A22"/>
                </a:solidFill>
                <a:latin typeface="Georgia" pitchFamily="18" charset="0"/>
                <a:ea typeface="Open Sans 2 Bold"/>
                <a:cs typeface="Open Sans 2 Bold"/>
                <a:sym typeface="Open Sans 2 Bold"/>
              </a:rPr>
              <a:t>з</a:t>
            </a:r>
            <a:r>
              <a:rPr lang="ru-RU" sz="2800" b="1" i="1" dirty="0" smtClean="0">
                <a:solidFill>
                  <a:srgbClr val="041A22"/>
                </a:solidFill>
                <a:latin typeface="Georgia" pitchFamily="18" charset="0"/>
                <a:ea typeface="Open Sans 2 Bold"/>
                <a:cs typeface="Open Sans 2 Bold"/>
                <a:sym typeface="Open Sans 2 Bold"/>
              </a:rPr>
              <a:t>ам.зав. по ВМР, педагог – психолог</a:t>
            </a:r>
          </a:p>
          <a:p>
            <a:pPr algn="l"/>
            <a:r>
              <a:rPr lang="ru-RU" sz="2800" b="1" i="1" dirty="0" smtClean="0">
                <a:solidFill>
                  <a:srgbClr val="041A22"/>
                </a:solidFill>
                <a:latin typeface="Georgia" pitchFamily="18" charset="0"/>
                <a:ea typeface="Open Sans 2 Bold"/>
                <a:cs typeface="Open Sans 2 Bold"/>
                <a:sym typeface="Open Sans 2 Bold"/>
              </a:rPr>
              <a:t>МБДОУ «ЦРР – детский сад №54»</a:t>
            </a:r>
            <a:endParaRPr lang="en-US" sz="2800" b="1" i="1" dirty="0">
              <a:solidFill>
                <a:srgbClr val="041A22"/>
              </a:solidFill>
              <a:latin typeface="Georgia" pitchFamily="18" charset="0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62" name="TextBox 33">
            <a:extLst>
              <a:ext uri="{FF2B5EF4-FFF2-40B4-BE49-F238E27FC236}">
                <a16:creationId xmlns="" xmlns:a16="http://schemas.microsoft.com/office/drawing/2014/main" id="{17EA72EE-C860-4D7D-AD36-26969105327E}"/>
              </a:ext>
            </a:extLst>
          </p:cNvPr>
          <p:cNvSpPr txBox="1"/>
          <p:nvPr/>
        </p:nvSpPr>
        <p:spPr>
          <a:xfrm>
            <a:off x="2214514" y="8286772"/>
            <a:ext cx="6143668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48"/>
              </a:lnSpc>
            </a:pPr>
            <a:r>
              <a:rPr lang="ru-RU" sz="3177" b="1" dirty="0" smtClean="0">
                <a:solidFill>
                  <a:srgbClr val="041A22"/>
                </a:solidFill>
                <a:latin typeface="Georgia" pitchFamily="18" charset="0"/>
                <a:ea typeface="Open Sans 2 Bold"/>
                <a:cs typeface="Open Sans 2 Bold"/>
                <a:sym typeface="Open Sans 2 Bold"/>
              </a:rPr>
              <a:t>20.01.2026, </a:t>
            </a:r>
            <a:r>
              <a:rPr lang="ru-RU" sz="3177" b="1" dirty="0" smtClean="0">
                <a:solidFill>
                  <a:srgbClr val="041A22"/>
                </a:solidFill>
                <a:latin typeface="Georgia" pitchFamily="18" charset="0"/>
                <a:ea typeface="Open Sans 2 Bold"/>
                <a:cs typeface="Open Sans 2 Bold"/>
                <a:sym typeface="Open Sans 2 Bold"/>
              </a:rPr>
              <a:t>г</a:t>
            </a:r>
            <a:r>
              <a:rPr lang="ru-RU" sz="3177" b="1" dirty="0" smtClean="0">
                <a:solidFill>
                  <a:srgbClr val="041A22"/>
                </a:solidFill>
                <a:latin typeface="Georgia" pitchFamily="18" charset="0"/>
                <a:ea typeface="Open Sans 2 Bold"/>
                <a:cs typeface="Open Sans 2 Bold"/>
                <a:sym typeface="Open Sans 2 Bold"/>
              </a:rPr>
              <a:t>. Рубцовск</a:t>
            </a:r>
            <a:endParaRPr lang="en-US" sz="3177" b="1" dirty="0">
              <a:solidFill>
                <a:srgbClr val="041A22"/>
              </a:solidFill>
              <a:latin typeface="Georgia" pitchFamily="18" charset="0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7126" y="642906"/>
            <a:ext cx="1393041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48"/>
              </a:lnSpc>
            </a:pPr>
            <a:r>
              <a:rPr lang="ru-RU" sz="2400" b="1" dirty="0" smtClean="0">
                <a:solidFill>
                  <a:srgbClr val="041A22"/>
                </a:solidFill>
                <a:latin typeface="Georgia" pitchFamily="18" charset="0"/>
                <a:ea typeface="Open Sans 2 Bold"/>
                <a:cs typeface="Open Sans 2 Bold"/>
                <a:sym typeface="Open Sans 2 Bold"/>
              </a:rPr>
              <a:t>ММО «Повышение  профессионального мастерства  участников конкурсов» </a:t>
            </a:r>
            <a:endParaRPr lang="en-US" sz="2400" b="1" dirty="0">
              <a:solidFill>
                <a:srgbClr val="041A22"/>
              </a:solidFill>
              <a:latin typeface="Georgia" pitchFamily="18" charset="0"/>
              <a:ea typeface="Open Sans 2 Bold"/>
              <a:cs typeface="Open Sans 2 Bold"/>
              <a:sym typeface="Open Sans 2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677" y="5448300"/>
            <a:ext cx="13641924" cy="1053975"/>
            <a:chOff x="0" y="0"/>
            <a:chExt cx="19884261" cy="1520414"/>
          </a:xfrm>
        </p:grpSpPr>
        <p:sp>
          <p:nvSpPr>
            <p:cNvPr id="3" name="Freeform 3"/>
            <p:cNvSpPr/>
            <p:nvPr/>
          </p:nvSpPr>
          <p:spPr>
            <a:xfrm>
              <a:off x="440208" y="0"/>
              <a:ext cx="19035780" cy="1520414"/>
            </a:xfrm>
            <a:custGeom>
              <a:avLst/>
              <a:gdLst/>
              <a:ahLst/>
              <a:cxnLst/>
              <a:rect l="l" t="t" r="r" b="b"/>
              <a:pathLst>
                <a:path w="19035780" h="1520414">
                  <a:moveTo>
                    <a:pt x="0" y="0"/>
                  </a:moveTo>
                  <a:lnTo>
                    <a:pt x="19035779" y="0"/>
                  </a:lnTo>
                  <a:lnTo>
                    <a:pt x="19035779" y="1520414"/>
                  </a:lnTo>
                  <a:lnTo>
                    <a:pt x="0" y="1520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87899" b="-80523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4201487" y="0"/>
              <a:ext cx="5273761" cy="1370453"/>
            </a:xfrm>
            <a:custGeom>
              <a:avLst/>
              <a:gdLst/>
              <a:ahLst/>
              <a:cxnLst/>
              <a:rect l="l" t="t" r="r" b="b"/>
              <a:pathLst>
                <a:path w="5273761" h="1370453">
                  <a:moveTo>
                    <a:pt x="0" y="0"/>
                  </a:moveTo>
                  <a:lnTo>
                    <a:pt x="5273760" y="0"/>
                  </a:lnTo>
                  <a:lnTo>
                    <a:pt x="5273760" y="1370453"/>
                  </a:lnTo>
                  <a:lnTo>
                    <a:pt x="0" y="137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39523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7671158" y="0"/>
              <a:ext cx="5273761" cy="1370453"/>
            </a:xfrm>
            <a:custGeom>
              <a:avLst/>
              <a:gdLst/>
              <a:ahLst/>
              <a:cxnLst/>
              <a:rect l="l" t="t" r="r" b="b"/>
              <a:pathLst>
                <a:path w="5273761" h="1370453">
                  <a:moveTo>
                    <a:pt x="0" y="0"/>
                  </a:moveTo>
                  <a:lnTo>
                    <a:pt x="5273761" y="0"/>
                  </a:lnTo>
                  <a:lnTo>
                    <a:pt x="5273761" y="1370453"/>
                  </a:lnTo>
                  <a:lnTo>
                    <a:pt x="0" y="137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39523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7358139" cy="1370453"/>
            </a:xfrm>
            <a:custGeom>
              <a:avLst/>
              <a:gdLst/>
              <a:ahLst/>
              <a:cxnLst/>
              <a:rect l="l" t="t" r="r" b="b"/>
              <a:pathLst>
                <a:path w="7358139" h="1370453">
                  <a:moveTo>
                    <a:pt x="0" y="0"/>
                  </a:moveTo>
                  <a:lnTo>
                    <a:pt x="7358139" y="0"/>
                  </a:lnTo>
                  <a:lnTo>
                    <a:pt x="7358139" y="1370453"/>
                  </a:lnTo>
                  <a:lnTo>
                    <a:pt x="0" y="137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1140829" y="0"/>
              <a:ext cx="5273761" cy="1370453"/>
            </a:xfrm>
            <a:custGeom>
              <a:avLst/>
              <a:gdLst/>
              <a:ahLst/>
              <a:cxnLst/>
              <a:rect l="l" t="t" r="r" b="b"/>
              <a:pathLst>
                <a:path w="5273761" h="1370453">
                  <a:moveTo>
                    <a:pt x="0" y="0"/>
                  </a:moveTo>
                  <a:lnTo>
                    <a:pt x="5273761" y="0"/>
                  </a:lnTo>
                  <a:lnTo>
                    <a:pt x="5273761" y="1370453"/>
                  </a:lnTo>
                  <a:lnTo>
                    <a:pt x="0" y="137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39523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4610500" y="0"/>
              <a:ext cx="5273761" cy="1370453"/>
            </a:xfrm>
            <a:custGeom>
              <a:avLst/>
              <a:gdLst/>
              <a:ahLst/>
              <a:cxnLst/>
              <a:rect l="l" t="t" r="r" b="b"/>
              <a:pathLst>
                <a:path w="5273761" h="1370453">
                  <a:moveTo>
                    <a:pt x="0" y="0"/>
                  </a:moveTo>
                  <a:lnTo>
                    <a:pt x="5273761" y="0"/>
                  </a:lnTo>
                  <a:lnTo>
                    <a:pt x="5273761" y="1370453"/>
                  </a:lnTo>
                  <a:lnTo>
                    <a:pt x="0" y="137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39523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355091" y="737011"/>
            <a:ext cx="1427683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88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Bookman Old Style" panose="02050604050505020204" pitchFamily="18" charset="0"/>
                <a:ea typeface="Montserrat 1 Bold"/>
                <a:cs typeface="Montserrat 1 Bold"/>
                <a:sym typeface="Montserrat 1 Bold"/>
              </a:rPr>
              <a:t>ПЕДАГОГ И  КОНКУРС: </a:t>
            </a:r>
            <a:r>
              <a:rPr lang="ru-RU" sz="4800" b="1" dirty="0" smtClean="0">
                <a:solidFill>
                  <a:srgbClr val="CC0099"/>
                </a:solidFill>
                <a:latin typeface="Bookman Old Style" panose="02050604050505020204" pitchFamily="18" charset="0"/>
                <a:ea typeface="Montserrat 1 Bold"/>
                <a:cs typeface="Montserrat 1 Bold"/>
                <a:sym typeface="Montserrat 1 Bold"/>
              </a:rPr>
              <a:t>ФОРМУЛА УСПЕХА </a:t>
            </a:r>
            <a:endParaRPr lang="en-US" sz="4800" b="1" dirty="0">
              <a:solidFill>
                <a:srgbClr val="CC0099"/>
              </a:solidFill>
              <a:latin typeface="Bookman Old Style" panose="02050604050505020204" pitchFamily="18" charset="0"/>
              <a:ea typeface="Montserrat 1 Bold"/>
              <a:cs typeface="Montserrat 1 Bold"/>
              <a:sym typeface="Montserrat 1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458199" y="6760748"/>
            <a:ext cx="13694641" cy="1027840"/>
            <a:chOff x="0" y="0"/>
            <a:chExt cx="19884261" cy="1520414"/>
          </a:xfrm>
        </p:grpSpPr>
        <p:sp>
          <p:nvSpPr>
            <p:cNvPr id="14" name="Freeform 14"/>
            <p:cNvSpPr/>
            <p:nvPr/>
          </p:nvSpPr>
          <p:spPr>
            <a:xfrm>
              <a:off x="440208" y="0"/>
              <a:ext cx="19035780" cy="1520414"/>
            </a:xfrm>
            <a:custGeom>
              <a:avLst/>
              <a:gdLst/>
              <a:ahLst/>
              <a:cxnLst/>
              <a:rect l="l" t="t" r="r" b="b"/>
              <a:pathLst>
                <a:path w="19035780" h="1520414">
                  <a:moveTo>
                    <a:pt x="0" y="0"/>
                  </a:moveTo>
                  <a:lnTo>
                    <a:pt x="19035779" y="0"/>
                  </a:lnTo>
                  <a:lnTo>
                    <a:pt x="19035779" y="1520414"/>
                  </a:lnTo>
                  <a:lnTo>
                    <a:pt x="0" y="1520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87899" b="-80523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4201487" y="0"/>
              <a:ext cx="5273761" cy="1370453"/>
            </a:xfrm>
            <a:custGeom>
              <a:avLst/>
              <a:gdLst/>
              <a:ahLst/>
              <a:cxnLst/>
              <a:rect l="l" t="t" r="r" b="b"/>
              <a:pathLst>
                <a:path w="5273761" h="1370453">
                  <a:moveTo>
                    <a:pt x="0" y="0"/>
                  </a:moveTo>
                  <a:lnTo>
                    <a:pt x="5273760" y="0"/>
                  </a:lnTo>
                  <a:lnTo>
                    <a:pt x="5273760" y="1370453"/>
                  </a:lnTo>
                  <a:lnTo>
                    <a:pt x="0" y="137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39523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7671158" y="0"/>
              <a:ext cx="5273761" cy="1370453"/>
            </a:xfrm>
            <a:custGeom>
              <a:avLst/>
              <a:gdLst/>
              <a:ahLst/>
              <a:cxnLst/>
              <a:rect l="l" t="t" r="r" b="b"/>
              <a:pathLst>
                <a:path w="5273761" h="1370453">
                  <a:moveTo>
                    <a:pt x="0" y="0"/>
                  </a:moveTo>
                  <a:lnTo>
                    <a:pt x="5273761" y="0"/>
                  </a:lnTo>
                  <a:lnTo>
                    <a:pt x="5273761" y="1370453"/>
                  </a:lnTo>
                  <a:lnTo>
                    <a:pt x="0" y="137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39523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7358139" cy="1370453"/>
            </a:xfrm>
            <a:custGeom>
              <a:avLst/>
              <a:gdLst/>
              <a:ahLst/>
              <a:cxnLst/>
              <a:rect l="l" t="t" r="r" b="b"/>
              <a:pathLst>
                <a:path w="7358139" h="1370453">
                  <a:moveTo>
                    <a:pt x="0" y="0"/>
                  </a:moveTo>
                  <a:lnTo>
                    <a:pt x="7358139" y="0"/>
                  </a:lnTo>
                  <a:lnTo>
                    <a:pt x="7358139" y="1370453"/>
                  </a:lnTo>
                  <a:lnTo>
                    <a:pt x="0" y="137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1140829" y="0"/>
              <a:ext cx="5273761" cy="1370453"/>
            </a:xfrm>
            <a:custGeom>
              <a:avLst/>
              <a:gdLst/>
              <a:ahLst/>
              <a:cxnLst/>
              <a:rect l="l" t="t" r="r" b="b"/>
              <a:pathLst>
                <a:path w="5273761" h="1370453">
                  <a:moveTo>
                    <a:pt x="0" y="0"/>
                  </a:moveTo>
                  <a:lnTo>
                    <a:pt x="5273761" y="0"/>
                  </a:lnTo>
                  <a:lnTo>
                    <a:pt x="5273761" y="1370453"/>
                  </a:lnTo>
                  <a:lnTo>
                    <a:pt x="0" y="137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39523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4610500" y="0"/>
              <a:ext cx="5273761" cy="1370453"/>
            </a:xfrm>
            <a:custGeom>
              <a:avLst/>
              <a:gdLst/>
              <a:ahLst/>
              <a:cxnLst/>
              <a:rect l="l" t="t" r="r" b="b"/>
              <a:pathLst>
                <a:path w="5273761" h="1370453">
                  <a:moveTo>
                    <a:pt x="0" y="0"/>
                  </a:moveTo>
                  <a:lnTo>
                    <a:pt x="5273761" y="0"/>
                  </a:lnTo>
                  <a:lnTo>
                    <a:pt x="5273761" y="1370453"/>
                  </a:lnTo>
                  <a:lnTo>
                    <a:pt x="0" y="137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39523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2790222" y="7005136"/>
            <a:ext cx="12669789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endParaRPr lang="en-US" sz="2400" b="1" dirty="0">
              <a:solidFill>
                <a:srgbClr val="FFFFFF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355090" y="7927823"/>
            <a:ext cx="14276835" cy="1027840"/>
            <a:chOff x="0" y="0"/>
            <a:chExt cx="19884261" cy="1520414"/>
          </a:xfrm>
        </p:grpSpPr>
        <p:sp>
          <p:nvSpPr>
            <p:cNvPr id="23" name="Freeform 23"/>
            <p:cNvSpPr/>
            <p:nvPr/>
          </p:nvSpPr>
          <p:spPr>
            <a:xfrm>
              <a:off x="440208" y="0"/>
              <a:ext cx="19035780" cy="1520414"/>
            </a:xfrm>
            <a:custGeom>
              <a:avLst/>
              <a:gdLst/>
              <a:ahLst/>
              <a:cxnLst/>
              <a:rect l="l" t="t" r="r" b="b"/>
              <a:pathLst>
                <a:path w="19035780" h="1520414">
                  <a:moveTo>
                    <a:pt x="0" y="0"/>
                  </a:moveTo>
                  <a:lnTo>
                    <a:pt x="19035779" y="0"/>
                  </a:lnTo>
                  <a:lnTo>
                    <a:pt x="19035779" y="1520414"/>
                  </a:lnTo>
                  <a:lnTo>
                    <a:pt x="0" y="1520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87899" b="-80523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4201487" y="0"/>
              <a:ext cx="5273761" cy="1370453"/>
            </a:xfrm>
            <a:custGeom>
              <a:avLst/>
              <a:gdLst/>
              <a:ahLst/>
              <a:cxnLst/>
              <a:rect l="l" t="t" r="r" b="b"/>
              <a:pathLst>
                <a:path w="5273761" h="1370453">
                  <a:moveTo>
                    <a:pt x="0" y="0"/>
                  </a:moveTo>
                  <a:lnTo>
                    <a:pt x="5273760" y="0"/>
                  </a:lnTo>
                  <a:lnTo>
                    <a:pt x="5273760" y="1370453"/>
                  </a:lnTo>
                  <a:lnTo>
                    <a:pt x="0" y="137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39523"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671158" y="0"/>
              <a:ext cx="5273761" cy="1370453"/>
            </a:xfrm>
            <a:custGeom>
              <a:avLst/>
              <a:gdLst/>
              <a:ahLst/>
              <a:cxnLst/>
              <a:rect l="l" t="t" r="r" b="b"/>
              <a:pathLst>
                <a:path w="5273761" h="1370453">
                  <a:moveTo>
                    <a:pt x="0" y="0"/>
                  </a:moveTo>
                  <a:lnTo>
                    <a:pt x="5273761" y="0"/>
                  </a:lnTo>
                  <a:lnTo>
                    <a:pt x="5273761" y="1370453"/>
                  </a:lnTo>
                  <a:lnTo>
                    <a:pt x="0" y="137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39523"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7358139" cy="1370453"/>
            </a:xfrm>
            <a:custGeom>
              <a:avLst/>
              <a:gdLst/>
              <a:ahLst/>
              <a:cxnLst/>
              <a:rect l="l" t="t" r="r" b="b"/>
              <a:pathLst>
                <a:path w="7358139" h="1370453">
                  <a:moveTo>
                    <a:pt x="0" y="0"/>
                  </a:moveTo>
                  <a:lnTo>
                    <a:pt x="7358139" y="0"/>
                  </a:lnTo>
                  <a:lnTo>
                    <a:pt x="7358139" y="1370453"/>
                  </a:lnTo>
                  <a:lnTo>
                    <a:pt x="0" y="137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11140829" y="0"/>
              <a:ext cx="5273761" cy="1370453"/>
            </a:xfrm>
            <a:custGeom>
              <a:avLst/>
              <a:gdLst/>
              <a:ahLst/>
              <a:cxnLst/>
              <a:rect l="l" t="t" r="r" b="b"/>
              <a:pathLst>
                <a:path w="5273761" h="1370453">
                  <a:moveTo>
                    <a:pt x="0" y="0"/>
                  </a:moveTo>
                  <a:lnTo>
                    <a:pt x="5273761" y="0"/>
                  </a:lnTo>
                  <a:lnTo>
                    <a:pt x="5273761" y="1370453"/>
                  </a:lnTo>
                  <a:lnTo>
                    <a:pt x="0" y="137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39523"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14610500" y="0"/>
              <a:ext cx="5273761" cy="1370453"/>
            </a:xfrm>
            <a:custGeom>
              <a:avLst/>
              <a:gdLst/>
              <a:ahLst/>
              <a:cxnLst/>
              <a:rect l="l" t="t" r="r" b="b"/>
              <a:pathLst>
                <a:path w="5273761" h="1370453">
                  <a:moveTo>
                    <a:pt x="0" y="0"/>
                  </a:moveTo>
                  <a:lnTo>
                    <a:pt x="5273761" y="0"/>
                  </a:lnTo>
                  <a:lnTo>
                    <a:pt x="5273761" y="1370453"/>
                  </a:lnTo>
                  <a:lnTo>
                    <a:pt x="0" y="1370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39523"/>
              </a:stretch>
            </a:blipFill>
          </p:spPr>
        </p:sp>
      </p:grpSp>
      <p:sp>
        <p:nvSpPr>
          <p:cNvPr id="31" name="Freeform 31"/>
          <p:cNvSpPr/>
          <p:nvPr/>
        </p:nvSpPr>
        <p:spPr>
          <a:xfrm rot="-10800000">
            <a:off x="0" y="0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6570504" y="274558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5928182" y="966844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1"/>
                </a:lnTo>
                <a:lnTo>
                  <a:pt x="0" y="6423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6859304" y="857220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01" y="1902187"/>
            <a:ext cx="13361666" cy="111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78" y="3198812"/>
            <a:ext cx="13489522" cy="103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07" y="4381841"/>
            <a:ext cx="13650394" cy="103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99" y="9074294"/>
            <a:ext cx="14469983" cy="102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569800" y="2054297"/>
            <a:ext cx="13583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Bookman Old Style" panose="02050604050505020204" pitchFamily="18" charset="0"/>
              </a:rPr>
              <a:t>К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    </a:t>
            </a:r>
            <a:r>
              <a:rPr lang="ru-RU" sz="4000" b="1" dirty="0" smtClean="0">
                <a:latin typeface="Bookman Old Style" panose="02050604050505020204" pitchFamily="18" charset="0"/>
              </a:rPr>
              <a:t>КОМАНДА  + КОММУНИКАТИВНОСТЬ</a:t>
            </a:r>
            <a:endParaRPr lang="ru-RU" sz="4000" b="1" dirty="0">
              <a:latin typeface="Bookman Old Style" panose="0205060405050502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02432" y="3268907"/>
            <a:ext cx="12646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О</a:t>
            </a:r>
            <a:r>
              <a:rPr lang="ru-RU" sz="4400" b="1" dirty="0" smtClean="0">
                <a:solidFill>
                  <a:srgbClr val="1F497D">
                    <a:lumMod val="75000"/>
                  </a:srgbClr>
                </a:solidFill>
                <a:latin typeface="Bookman Old Style" panose="02050604050505020204" pitchFamily="18" charset="0"/>
              </a:rPr>
              <a:t>      </a:t>
            </a:r>
            <a:r>
              <a:rPr lang="ru-RU" sz="4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ОПЫТ + ОПТИМИЗМ 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602432" y="5538589"/>
            <a:ext cx="1058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Bookman Old Style" panose="02050604050505020204" pitchFamily="18" charset="0"/>
              </a:rPr>
              <a:t>К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    </a:t>
            </a:r>
            <a:r>
              <a:rPr lang="ru-RU" sz="4400" b="1" dirty="0" smtClean="0">
                <a:latin typeface="Bookman Old Style" panose="02050604050505020204" pitchFamily="18" charset="0"/>
              </a:rPr>
              <a:t>КОНКУРЕНЦИЯ + КРАСОТА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69799" y="4516939"/>
            <a:ext cx="11193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Bookman Old Style" panose="02050604050505020204" pitchFamily="18" charset="0"/>
              </a:rPr>
              <a:t>Н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    </a:t>
            </a:r>
            <a:r>
              <a:rPr lang="ru-RU" sz="4400" b="1" dirty="0" smtClean="0">
                <a:latin typeface="Bookman Old Style" panose="02050604050505020204" pitchFamily="18" charset="0"/>
              </a:rPr>
              <a:t>НАВЫКИ  +  НАХОДЧИВОСТЬ  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26569" y="6823644"/>
            <a:ext cx="12441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Bookman Old Style" panose="02050604050505020204" pitchFamily="18" charset="0"/>
              </a:rPr>
              <a:t> У       УМ  +  УВЕРЕННОСТЬ В СЕБЕ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    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04527" y="8027625"/>
            <a:ext cx="8915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Bookman Old Style" panose="02050604050505020204" pitchFamily="18" charset="0"/>
              </a:rPr>
              <a:t>Р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     </a:t>
            </a:r>
            <a:r>
              <a:rPr lang="ru-RU" sz="4400" b="1" dirty="0">
                <a:latin typeface="Bookman Old Style" panose="02050604050505020204" pitchFamily="18" charset="0"/>
              </a:rPr>
              <a:t> </a:t>
            </a:r>
            <a:r>
              <a:rPr lang="ru-RU" sz="4400" b="1" dirty="0" smtClean="0">
                <a:latin typeface="Bookman Old Style" panose="02050604050505020204" pitchFamily="18" charset="0"/>
              </a:rPr>
              <a:t>РЕСУРСЫ + РАДОСТЬ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82961" y="9092757"/>
            <a:ext cx="14048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Bookman Old Style" panose="02050604050505020204" pitchFamily="18" charset="0"/>
              </a:rPr>
              <a:t>С    </a:t>
            </a:r>
            <a:r>
              <a:rPr lang="ru-RU" sz="4000" b="1" dirty="0" smtClean="0">
                <a:latin typeface="Bookman Old Style" panose="02050604050505020204" pitchFamily="18" charset="0"/>
              </a:rPr>
              <a:t>СТРЕССОУСТОЙЧИВОСТЬ  + САМОРАЗВИТИЕ</a:t>
            </a:r>
            <a:endParaRPr lang="ru-RU" sz="4000" b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dzeninfra.ru/get-zen_doc/9400491/pub_641867b005c331024571dfe6_64196c8e3df84b6502cafdca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2657"/>
            <a:ext cx="16230600" cy="9267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5746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43104"/>
            <a:ext cx="4999754" cy="499975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>
                <a:alpha val="6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53099" y="-131987"/>
            <a:ext cx="11062735" cy="10550973"/>
            <a:chOff x="0" y="0"/>
            <a:chExt cx="1449507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9507" cy="1913890"/>
            </a:xfrm>
            <a:custGeom>
              <a:avLst/>
              <a:gdLst/>
              <a:ahLst/>
              <a:cxnLst/>
              <a:rect l="l" t="t" r="r" b="b"/>
              <a:pathLst>
                <a:path w="1449507" h="1913890">
                  <a:moveTo>
                    <a:pt x="0" y="0"/>
                  </a:moveTo>
                  <a:lnTo>
                    <a:pt x="1449507" y="0"/>
                  </a:lnTo>
                  <a:lnTo>
                    <a:pt x="144950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6CCC3">
                <a:alpha val="60000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286216" y="4267658"/>
            <a:ext cx="6019342" cy="601934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>
                <a:alpha val="60000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928762" y="3714740"/>
            <a:ext cx="11729596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00"/>
              </a:lnSpc>
            </a:pPr>
            <a:r>
              <a:rPr lang="en-US" sz="8000" b="1" dirty="0" err="1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Спасибо</a:t>
            </a:r>
            <a:r>
              <a:rPr lang="en-US" sz="80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 </a:t>
            </a:r>
            <a:r>
              <a:rPr lang="ru-RU" sz="80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sz="8000" b="1" dirty="0" err="1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</a:t>
            </a:r>
            <a:r>
              <a:rPr lang="en-US" sz="80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sz="8000" b="1" dirty="0" err="1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внимание</a:t>
            </a:r>
            <a:r>
              <a:rPr lang="en-US" sz="80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!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501058" y="5287246"/>
            <a:ext cx="4999754" cy="499975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>
                <a:alpha val="60000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5287668" y="785782"/>
            <a:ext cx="2302723" cy="2302723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>
                <a:alpha val="60000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787074" y="857220"/>
            <a:ext cx="1006254" cy="1006254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>
                <a:alpha val="60000"/>
              </a:srgbClr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4787602" y="7143764"/>
            <a:ext cx="2910041" cy="2910041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>
                <a:alpha val="60000"/>
              </a:srgbClr>
            </a:solidFill>
          </p:spPr>
        </p:sp>
      </p:grpSp>
      <p:sp>
        <p:nvSpPr>
          <p:cNvPr id="31" name="Freeform 31"/>
          <p:cNvSpPr/>
          <p:nvPr/>
        </p:nvSpPr>
        <p:spPr>
          <a:xfrm flipH="1">
            <a:off x="214250" y="0"/>
            <a:ext cx="2109449" cy="2109449"/>
          </a:xfrm>
          <a:custGeom>
            <a:avLst/>
            <a:gdLst/>
            <a:ahLst/>
            <a:cxnLst/>
            <a:rect l="l" t="t" r="r" b="b"/>
            <a:pathLst>
              <a:path w="2109449" h="2109449">
                <a:moveTo>
                  <a:pt x="2109449" y="0"/>
                </a:moveTo>
                <a:lnTo>
                  <a:pt x="0" y="0"/>
                </a:lnTo>
                <a:lnTo>
                  <a:pt x="0" y="2109449"/>
                </a:lnTo>
                <a:lnTo>
                  <a:pt x="2109449" y="2109449"/>
                </a:lnTo>
                <a:lnTo>
                  <a:pt x="21094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357126" y="8143896"/>
            <a:ext cx="1585283" cy="1592720"/>
            <a:chOff x="0" y="0"/>
            <a:chExt cx="2113711" cy="2123627"/>
          </a:xfrm>
        </p:grpSpPr>
        <p:sp>
          <p:nvSpPr>
            <p:cNvPr id="33" name="Freeform 33"/>
            <p:cNvSpPr/>
            <p:nvPr/>
          </p:nvSpPr>
          <p:spPr>
            <a:xfrm rot="-10800000">
              <a:off x="1061814" y="0"/>
              <a:ext cx="1051898" cy="2123627"/>
            </a:xfrm>
            <a:custGeom>
              <a:avLst/>
              <a:gdLst/>
              <a:ahLst/>
              <a:cxnLst/>
              <a:rect l="l" t="t" r="r" b="b"/>
              <a:pathLst>
                <a:path w="1051898" h="2123627">
                  <a:moveTo>
                    <a:pt x="0" y="0"/>
                  </a:moveTo>
                  <a:lnTo>
                    <a:pt x="1051897" y="0"/>
                  </a:lnTo>
                  <a:lnTo>
                    <a:pt x="1051897" y="2123627"/>
                  </a:lnTo>
                  <a:lnTo>
                    <a:pt x="0" y="2123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print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 r="-101885"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400000">
              <a:off x="-530907" y="530907"/>
              <a:ext cx="2123627" cy="1061814"/>
            </a:xfrm>
            <a:custGeom>
              <a:avLst/>
              <a:gdLst/>
              <a:ahLst/>
              <a:cxnLst/>
              <a:rect l="l" t="t" r="r" b="b"/>
              <a:pathLst>
                <a:path w="2123627" h="1061814">
                  <a:moveTo>
                    <a:pt x="0" y="0"/>
                  </a:moveTo>
                  <a:lnTo>
                    <a:pt x="2123627" y="0"/>
                  </a:lnTo>
                  <a:lnTo>
                    <a:pt x="2123627" y="1061813"/>
                  </a:lnTo>
                  <a:lnTo>
                    <a:pt x="0" y="1061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5" name="Freeform 35"/>
          <p:cNvSpPr/>
          <p:nvPr/>
        </p:nvSpPr>
        <p:spPr>
          <a:xfrm>
            <a:off x="13144528" y="3286112"/>
            <a:ext cx="3157311" cy="3157311"/>
          </a:xfrm>
          <a:custGeom>
            <a:avLst/>
            <a:gdLst/>
            <a:ahLst/>
            <a:cxnLst/>
            <a:rect l="l" t="t" r="r" b="b"/>
            <a:pathLst>
              <a:path w="3157311" h="3157311">
                <a:moveTo>
                  <a:pt x="0" y="0"/>
                </a:moveTo>
                <a:lnTo>
                  <a:pt x="3157310" y="0"/>
                </a:lnTo>
                <a:lnTo>
                  <a:pt x="3157310" y="3157311"/>
                </a:lnTo>
                <a:lnTo>
                  <a:pt x="0" y="31573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/>
          <p:nvPr/>
        </p:nvGrpSpPr>
        <p:grpSpPr>
          <a:xfrm>
            <a:off x="15350267" y="3100627"/>
            <a:ext cx="1461193" cy="1461193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>
                <a:alpha val="60000"/>
              </a:srgbClr>
            </a:solidFill>
          </p:spPr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90</Words>
  <Application>Microsoft Office PowerPoint</Application>
  <PresentationFormat>Произвольный</PresentationFormat>
  <Paragraphs>18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4" baseType="lpstr">
      <vt:lpstr>Arial</vt:lpstr>
      <vt:lpstr>PT Sans</vt:lpstr>
      <vt:lpstr>Bookman Old Style</vt:lpstr>
      <vt:lpstr>Montserrat Bold</vt:lpstr>
      <vt:lpstr>Georgia</vt:lpstr>
      <vt:lpstr>Open Sans 2 Bold</vt:lpstr>
      <vt:lpstr>Montserrat 1 Bold</vt:lpstr>
      <vt:lpstr>Open Sans 1 Bold</vt:lpstr>
      <vt:lpstr>Calibri</vt:lpstr>
      <vt:lpstr>Office Theme</vt:lpstr>
      <vt:lpstr>Слайд 1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Дни образования 2024_шаблон презентации</dc:title>
  <dc:creator>Райских Т.Н.</dc:creator>
  <cp:lastModifiedBy>Image&amp;Matros ®</cp:lastModifiedBy>
  <cp:revision>43</cp:revision>
  <dcterms:created xsi:type="dcterms:W3CDTF">2006-08-16T00:00:00Z</dcterms:created>
  <dcterms:modified xsi:type="dcterms:W3CDTF">2026-01-20T04:58:52Z</dcterms:modified>
  <dc:identifier>DAGP5fx93wg</dc:identifier>
</cp:coreProperties>
</file>