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7"/>
  </p:notesMasterIdLst>
  <p:sldIdLst>
    <p:sldId id="405" r:id="rId3"/>
    <p:sldId id="398" r:id="rId4"/>
    <p:sldId id="400" r:id="rId5"/>
    <p:sldId id="404" r:id="rId6"/>
    <p:sldId id="401" r:id="rId7"/>
    <p:sldId id="406" r:id="rId8"/>
    <p:sldId id="378" r:id="rId9"/>
    <p:sldId id="407" r:id="rId10"/>
    <p:sldId id="408" r:id="rId11"/>
    <p:sldId id="396" r:id="rId12"/>
    <p:sldId id="409" r:id="rId13"/>
    <p:sldId id="393" r:id="rId14"/>
    <p:sldId id="376" r:id="rId15"/>
    <p:sldId id="403" r:id="rId16"/>
  </p:sldIdLst>
  <p:sldSz cx="12192000" cy="6858000"/>
  <p:notesSz cx="6858000" cy="9144000"/>
  <p:embeddedFontLst>
    <p:embeddedFont>
      <p:font typeface="Manrope Light" panose="020B0604020202020204" charset="0"/>
      <p:regular r:id="rId18"/>
    </p:embeddedFont>
    <p:embeddedFont>
      <p:font typeface="Manrope Medium" panose="020B0604020202020204" charset="0"/>
      <p:regular r:id="rId19"/>
    </p:embeddedFont>
    <p:embeddedFont>
      <p:font typeface="Manrope ExtraBold" panose="020B06040202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cripter" panose="020B0604020202020204" charset="0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Физическое здоровье" id="{F4EE1AE8-4CB0-46CA-B25D-8EB131CA09B7}">
          <p14:sldIdLst/>
        </p14:section>
        <p14:section name="Чтение" id="{F804C453-3A12-423C-A50D-A3AEF2DB5D1F}">
          <p14:sldIdLst/>
        </p14:section>
        <p14:section name="Нравственное воспитание" id="{2F3F4BBC-CD5A-4A71-BB92-778B39D3DF92}">
          <p14:sldIdLst/>
        </p14:section>
        <p14:section name="ПОЗНАЮ МИР" id="{07149E1A-A3CA-49CC-AD5C-6EE6854FB086}">
          <p14:sldIdLst/>
        </p14:section>
        <p14:section name="Играем вместе" id="{85E9DDEF-6CFF-4D46-A784-9A794906130A}">
          <p14:sldIdLst>
            <p14:sldId id="405"/>
            <p14:sldId id="398"/>
            <p14:sldId id="400"/>
            <p14:sldId id="404"/>
            <p14:sldId id="401"/>
            <p14:sldId id="406"/>
            <p14:sldId id="378"/>
            <p14:sldId id="407"/>
            <p14:sldId id="408"/>
            <p14:sldId id="396"/>
            <p14:sldId id="409"/>
            <p14:sldId id="393"/>
            <p14:sldId id="376"/>
            <p14:sldId id="403"/>
          </p14:sldIdLst>
        </p14:section>
        <p14:section name="Семейная атмосфера" id="{AE71DF46-CFF2-4808-AC10-C0D6927BAD61}">
          <p14:sldIdLst/>
        </p14:section>
        <p14:section name="Эмоциональное благополучие" id="{4FBAD3D0-0F42-49FE-BEFC-88545D2B8F4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010"/>
    <a:srgbClr val="F7F7F7"/>
    <a:srgbClr val="1C3A59"/>
    <a:srgbClr val="90D1F4"/>
    <a:srgbClr val="F6F5F5"/>
    <a:srgbClr val="38B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0" d="100"/>
          <a:sy n="70" d="100"/>
        </p:scale>
        <p:origin x="-1138" y="-6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7CD9E-9F08-4C04-A1FC-F8CC948CF28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27118-4FF5-4B51-845A-283F6BC75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43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09623" cy="22240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DA95-6501-4060-A663-BEAF7A37F0E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5BFF-CAD2-4DC5-8679-FDA5F36F5E5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9278938" y="182563"/>
            <a:ext cx="2074862" cy="164306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4"/>
          </p:nvPr>
        </p:nvSpPr>
        <p:spPr>
          <a:xfrm>
            <a:off x="9278938" y="1916113"/>
            <a:ext cx="2155825" cy="191452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5"/>
          </p:nvPr>
        </p:nvSpPr>
        <p:spPr>
          <a:xfrm>
            <a:off x="9278938" y="4081463"/>
            <a:ext cx="2074862" cy="1558925"/>
          </a:xfrm>
        </p:spPr>
        <p:txBody>
          <a:bodyPr/>
          <a:lstStyle/>
          <a:p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6"/>
          </p:nvPr>
        </p:nvSpPr>
        <p:spPr>
          <a:xfrm>
            <a:off x="838200" y="3200400"/>
            <a:ext cx="1981200" cy="19145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09623" cy="22240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DA95-6501-4060-A663-BEAF7A37F0E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5BFF-CAD2-4DC5-8679-FDA5F36F5E5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9278938" y="182563"/>
            <a:ext cx="2074862" cy="164306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4"/>
          </p:nvPr>
        </p:nvSpPr>
        <p:spPr>
          <a:xfrm>
            <a:off x="9278938" y="1916113"/>
            <a:ext cx="2155825" cy="191452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5"/>
          </p:nvPr>
        </p:nvSpPr>
        <p:spPr>
          <a:xfrm>
            <a:off x="9278938" y="4081463"/>
            <a:ext cx="2074862" cy="1558925"/>
          </a:xfrm>
        </p:spPr>
        <p:txBody>
          <a:bodyPr/>
          <a:lstStyle/>
          <a:p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6"/>
          </p:nvPr>
        </p:nvSpPr>
        <p:spPr>
          <a:xfrm>
            <a:off x="838200" y="3200400"/>
            <a:ext cx="1981200" cy="19145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6914-6DB7-44D5-957F-CC281414311F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552F0-5897-42DF-9150-35314F03CA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2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2.sv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34.svg"/><Relationship Id="rId12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2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12" Type="http://schemas.openxmlformats.org/officeDocument/2006/relationships/image" Target="../media/image1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2.sv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2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34.svg"/><Relationship Id="rId12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34.svg"/><Relationship Id="rId12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15" Type="http://schemas.openxmlformats.org/officeDocument/2006/relationships/image" Target="../media/image20.jpeg"/><Relationship Id="rId4" Type="http://schemas.openxmlformats.org/officeDocument/2006/relationships/image" Target="../media/image9.jpe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12" Type="http://schemas.openxmlformats.org/officeDocument/2006/relationships/image" Target="../media/image1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image" Target="../media/image9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536" y="1755582"/>
            <a:ext cx="11043226" cy="38877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99" y="-239553"/>
            <a:ext cx="4518754" cy="3012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9" y="226045"/>
            <a:ext cx="3060749" cy="2081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312" y="5355612"/>
            <a:ext cx="438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 smtClean="0">
                <a:latin typeface="Manrope Light" pitchFamily="2" charset="0"/>
              </a:rPr>
              <a:t>Воспитатель МБДОУ «Детский сад № 24 «Солнышко» города Рубцовска Алтайского края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nrope Light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682" y="5081377"/>
            <a:ext cx="347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 err="1" smtClean="0">
                <a:latin typeface="Manrope ExtraBold" pitchFamily="2" charset="0"/>
              </a:rPr>
              <a:t>Волегова</a:t>
            </a:r>
            <a:r>
              <a:rPr lang="ru-RU" sz="1400" dirty="0" smtClean="0">
                <a:latin typeface="Manrope ExtraBold" pitchFamily="2" charset="0"/>
              </a:rPr>
              <a:t> Юлия Александровна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nrope ExtraBold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0641" y="5977466"/>
            <a:ext cx="167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dirty="0" smtClean="0">
                <a:solidFill>
                  <a:prstClr val="white"/>
                </a:solidFill>
                <a:latin typeface="Manrope Light" pitchFamily="2" charset="0"/>
              </a:rPr>
              <a:t>Геленджик, 2025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</p:txBody>
      </p:sp>
      <p:grpSp>
        <p:nvGrpSpPr>
          <p:cNvPr id="153" name="Группа 152"/>
          <p:cNvGrpSpPr/>
          <p:nvPr/>
        </p:nvGrpSpPr>
        <p:grpSpPr>
          <a:xfrm>
            <a:off x="550863" y="4216846"/>
            <a:ext cx="571500" cy="571500"/>
            <a:chOff x="260350" y="2189790"/>
            <a:chExt cx="669298" cy="669298"/>
          </a:xfrm>
        </p:grpSpPr>
        <p:sp>
          <p:nvSpPr>
            <p:cNvPr id="154" name="Овал 153"/>
            <p:cNvSpPr/>
            <p:nvPr/>
          </p:nvSpPr>
          <p:spPr>
            <a:xfrm>
              <a:off x="260350" y="2189790"/>
              <a:ext cx="669298" cy="669298"/>
            </a:xfrm>
            <a:prstGeom prst="ellipse">
              <a:avLst/>
            </a:prstGeom>
            <a:solidFill>
              <a:srgbClr val="1C3A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5" name="Рисунок 1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112" y="2389189"/>
              <a:ext cx="457776" cy="270502"/>
            </a:xfrm>
            <a:prstGeom prst="rect">
              <a:avLst/>
            </a:prstGeom>
          </p:spPr>
        </p:pic>
      </p:grpSp>
      <p:grpSp>
        <p:nvGrpSpPr>
          <p:cNvPr id="156" name="Группа 155"/>
          <p:cNvGrpSpPr/>
          <p:nvPr/>
        </p:nvGrpSpPr>
        <p:grpSpPr>
          <a:xfrm>
            <a:off x="1355196" y="4216846"/>
            <a:ext cx="571500" cy="571500"/>
            <a:chOff x="1607608" y="4597509"/>
            <a:chExt cx="571500" cy="571500"/>
          </a:xfrm>
        </p:grpSpPr>
        <p:sp>
          <p:nvSpPr>
            <p:cNvPr id="157" name="Овал 156"/>
            <p:cNvSpPr/>
            <p:nvPr/>
          </p:nvSpPr>
          <p:spPr>
            <a:xfrm>
              <a:off x="1607608" y="4597509"/>
              <a:ext cx="571500" cy="571500"/>
            </a:xfrm>
            <a:prstGeom prst="ellipse">
              <a:avLst/>
            </a:prstGeom>
            <a:solidFill>
              <a:srgbClr val="1D5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8" name="Рисунок 1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8841" y="4711809"/>
              <a:ext cx="276225" cy="342900"/>
            </a:xfrm>
            <a:prstGeom prst="rect">
              <a:avLst/>
            </a:prstGeom>
          </p:spPr>
        </p:pic>
      </p:grpSp>
      <p:grpSp>
        <p:nvGrpSpPr>
          <p:cNvPr id="159" name="Группа 158"/>
          <p:cNvGrpSpPr/>
          <p:nvPr/>
        </p:nvGrpSpPr>
        <p:grpSpPr>
          <a:xfrm>
            <a:off x="2159529" y="4216846"/>
            <a:ext cx="571500" cy="571500"/>
            <a:chOff x="2411941" y="4597509"/>
            <a:chExt cx="571500" cy="571500"/>
          </a:xfrm>
        </p:grpSpPr>
        <p:sp>
          <p:nvSpPr>
            <p:cNvPr id="160" name="Овал 159"/>
            <p:cNvSpPr/>
            <p:nvPr/>
          </p:nvSpPr>
          <p:spPr>
            <a:xfrm>
              <a:off x="2411941" y="4597509"/>
              <a:ext cx="571500" cy="571500"/>
            </a:xfrm>
            <a:prstGeom prst="ellipse">
              <a:avLst/>
            </a:prstGeom>
            <a:solidFill>
              <a:srgbClr val="408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1" name="Рисунок 1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5396" y="4767372"/>
              <a:ext cx="352425" cy="238125"/>
            </a:xfrm>
            <a:prstGeom prst="rect">
              <a:avLst/>
            </a:prstGeom>
          </p:spPr>
        </p:pic>
      </p:grpSp>
      <p:grpSp>
        <p:nvGrpSpPr>
          <p:cNvPr id="162" name="Группа 161"/>
          <p:cNvGrpSpPr/>
          <p:nvPr/>
        </p:nvGrpSpPr>
        <p:grpSpPr>
          <a:xfrm>
            <a:off x="2963863" y="4216846"/>
            <a:ext cx="571500" cy="571500"/>
            <a:chOff x="3216275" y="4597509"/>
            <a:chExt cx="571500" cy="571500"/>
          </a:xfrm>
        </p:grpSpPr>
        <p:sp>
          <p:nvSpPr>
            <p:cNvPr id="163" name="Овал 162"/>
            <p:cNvSpPr/>
            <p:nvPr/>
          </p:nvSpPr>
          <p:spPr>
            <a:xfrm>
              <a:off x="3216275" y="4597509"/>
              <a:ext cx="571500" cy="571500"/>
            </a:xfrm>
            <a:prstGeom prst="ellipse">
              <a:avLst/>
            </a:prstGeom>
            <a:solidFill>
              <a:srgbClr val="6AB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4" name="Рисунок 1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5398" y="4707046"/>
              <a:ext cx="200025" cy="352425"/>
            </a:xfrm>
            <a:prstGeom prst="rect">
              <a:avLst/>
            </a:prstGeom>
          </p:spPr>
        </p:pic>
      </p:grpSp>
      <p:sp>
        <p:nvSpPr>
          <p:cNvPr id="180" name="TextBox 179"/>
          <p:cNvSpPr txBox="1"/>
          <p:nvPr/>
        </p:nvSpPr>
        <p:spPr>
          <a:xfrm>
            <a:off x="445948" y="1925765"/>
            <a:ext cx="585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nrope Medium" pitchFamily="2" charset="0"/>
                <a:ea typeface="+mn-ea"/>
                <a:cs typeface="+mn-cs"/>
              </a:rPr>
              <a:t>Просветительское мероприятие для родителей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436939" y="2167021"/>
            <a:ext cx="66327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ИГРАЕМ ВМЕСТЕ</a:t>
            </a:r>
          </a:p>
        </p:txBody>
      </p:sp>
      <p:sp>
        <p:nvSpPr>
          <p:cNvPr id="13" name="Полилиния: фигура 12"/>
          <p:cNvSpPr/>
          <p:nvPr/>
        </p:nvSpPr>
        <p:spPr>
          <a:xfrm>
            <a:off x="6908581" y="4820834"/>
            <a:ext cx="5156495" cy="1923954"/>
          </a:xfrm>
          <a:custGeom>
            <a:avLst/>
            <a:gdLst>
              <a:gd name="connsiteX0" fmla="*/ 447562 w 5156495"/>
              <a:gd name="connsiteY0" fmla="*/ 338020 h 1923954"/>
              <a:gd name="connsiteX1" fmla="*/ 15383 w 5156495"/>
              <a:gd name="connsiteY1" fmla="*/ 656467 h 1923954"/>
              <a:gd name="connsiteX2" fmla="*/ 170058 w 5156495"/>
              <a:gd name="connsiteY2" fmla="*/ 1520826 h 1923954"/>
              <a:gd name="connsiteX3" fmla="*/ 861544 w 5156495"/>
              <a:gd name="connsiteY3" fmla="*/ 1666402 h 1923954"/>
              <a:gd name="connsiteX4" fmla="*/ 1339216 w 5156495"/>
              <a:gd name="connsiteY4" fmla="*/ 1921160 h 1923954"/>
              <a:gd name="connsiteX5" fmla="*/ 2262715 w 5156495"/>
              <a:gd name="connsiteY5" fmla="*/ 1784682 h 1923954"/>
              <a:gd name="connsiteX6" fmla="*/ 3227156 w 5156495"/>
              <a:gd name="connsiteY6" fmla="*/ 1516276 h 1923954"/>
              <a:gd name="connsiteX7" fmla="*/ 4227992 w 5156495"/>
              <a:gd name="connsiteY7" fmla="*/ 1520826 h 1923954"/>
              <a:gd name="connsiteX8" fmla="*/ 4701115 w 5156495"/>
              <a:gd name="connsiteY8" fmla="*/ 924873 h 1923954"/>
              <a:gd name="connsiteX9" fmla="*/ 5083252 w 5156495"/>
              <a:gd name="connsiteY9" fmla="*/ 679214 h 1923954"/>
              <a:gd name="connsiteX10" fmla="*/ 5124195 w 5156495"/>
              <a:gd name="connsiteY10" fmla="*/ 338020 h 1923954"/>
              <a:gd name="connsiteX11" fmla="*/ 4719312 w 5156495"/>
              <a:gd name="connsiteY11" fmla="*/ 78712 h 1923954"/>
              <a:gd name="connsiteX12" fmla="*/ 3331789 w 5156495"/>
              <a:gd name="connsiteY12" fmla="*/ 338020 h 1923954"/>
              <a:gd name="connsiteX13" fmla="*/ 1857831 w 5156495"/>
              <a:gd name="connsiteY13" fmla="*/ 297076 h 1923954"/>
              <a:gd name="connsiteX14" fmla="*/ 1384709 w 5156495"/>
              <a:gd name="connsiteY14" fmla="*/ 1375 h 1923954"/>
              <a:gd name="connsiteX15" fmla="*/ 561294 w 5156495"/>
              <a:gd name="connsiteY15" fmla="*/ 192444 h 1923954"/>
              <a:gd name="connsiteX16" fmla="*/ 447562 w 5156495"/>
              <a:gd name="connsiteY16" fmla="*/ 338020 h 192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56495" h="1923954">
                <a:moveTo>
                  <a:pt x="447562" y="338020"/>
                </a:moveTo>
                <a:cubicBezTo>
                  <a:pt x="356577" y="415357"/>
                  <a:pt x="61634" y="459333"/>
                  <a:pt x="15383" y="656467"/>
                </a:cubicBezTo>
                <a:cubicBezTo>
                  <a:pt x="-30868" y="853601"/>
                  <a:pt x="29031" y="1352504"/>
                  <a:pt x="170058" y="1520826"/>
                </a:cubicBezTo>
                <a:cubicBezTo>
                  <a:pt x="311085" y="1689149"/>
                  <a:pt x="666684" y="1599680"/>
                  <a:pt x="861544" y="1666402"/>
                </a:cubicBezTo>
                <a:cubicBezTo>
                  <a:pt x="1056404" y="1733124"/>
                  <a:pt x="1105688" y="1901447"/>
                  <a:pt x="1339216" y="1921160"/>
                </a:cubicBezTo>
                <a:cubicBezTo>
                  <a:pt x="1572745" y="1940873"/>
                  <a:pt x="1948059" y="1852163"/>
                  <a:pt x="2262715" y="1784682"/>
                </a:cubicBezTo>
                <a:cubicBezTo>
                  <a:pt x="2577371" y="1717201"/>
                  <a:pt x="2899610" y="1560252"/>
                  <a:pt x="3227156" y="1516276"/>
                </a:cubicBezTo>
                <a:cubicBezTo>
                  <a:pt x="3554702" y="1472300"/>
                  <a:pt x="3982332" y="1619393"/>
                  <a:pt x="4227992" y="1520826"/>
                </a:cubicBezTo>
                <a:cubicBezTo>
                  <a:pt x="4473652" y="1422259"/>
                  <a:pt x="4558572" y="1065142"/>
                  <a:pt x="4701115" y="924873"/>
                </a:cubicBezTo>
                <a:cubicBezTo>
                  <a:pt x="4843658" y="784604"/>
                  <a:pt x="5012739" y="777023"/>
                  <a:pt x="5083252" y="679214"/>
                </a:cubicBezTo>
                <a:cubicBezTo>
                  <a:pt x="5153765" y="581405"/>
                  <a:pt x="5184852" y="438104"/>
                  <a:pt x="5124195" y="338020"/>
                </a:cubicBezTo>
                <a:cubicBezTo>
                  <a:pt x="5063538" y="237936"/>
                  <a:pt x="5018046" y="78712"/>
                  <a:pt x="4719312" y="78712"/>
                </a:cubicBezTo>
                <a:cubicBezTo>
                  <a:pt x="4420578" y="78712"/>
                  <a:pt x="3808703" y="301626"/>
                  <a:pt x="3331789" y="338020"/>
                </a:cubicBezTo>
                <a:cubicBezTo>
                  <a:pt x="2854876" y="374414"/>
                  <a:pt x="2182344" y="353184"/>
                  <a:pt x="1857831" y="297076"/>
                </a:cubicBezTo>
                <a:cubicBezTo>
                  <a:pt x="1533318" y="240968"/>
                  <a:pt x="1600799" y="18814"/>
                  <a:pt x="1384709" y="1375"/>
                </a:cubicBezTo>
                <a:cubicBezTo>
                  <a:pt x="1168619" y="-16064"/>
                  <a:pt x="720518" y="137095"/>
                  <a:pt x="561294" y="192444"/>
                </a:cubicBezTo>
                <a:cubicBezTo>
                  <a:pt x="402070" y="247793"/>
                  <a:pt x="538547" y="260683"/>
                  <a:pt x="447562" y="338020"/>
                </a:cubicBezTo>
                <a:close/>
              </a:path>
            </a:pathLst>
          </a:custGeom>
          <a:solidFill>
            <a:srgbClr val="1C3A5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27" y="2624283"/>
            <a:ext cx="6591299" cy="43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8913" y="-400890"/>
            <a:ext cx="9873343" cy="3143146"/>
          </a:xfrm>
          <a:custGeom>
            <a:avLst/>
            <a:gdLst/>
            <a:ahLst/>
            <a:cxnLst/>
            <a:rect l="l" t="t" r="r" b="b"/>
            <a:pathLst>
              <a:path w="11961556" h="7487746">
                <a:moveTo>
                  <a:pt x="0" y="0"/>
                </a:moveTo>
                <a:lnTo>
                  <a:pt x="11961556" y="0"/>
                </a:lnTo>
                <a:lnTo>
                  <a:pt x="11961556" y="7487746"/>
                </a:lnTo>
                <a:lnTo>
                  <a:pt x="0" y="7487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508933" y="5190003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949060" y="2199991"/>
            <a:ext cx="3367278" cy="54864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03663" y="1676466"/>
            <a:ext cx="3947979" cy="5746598"/>
          </a:xfrm>
          <a:custGeom>
            <a:avLst/>
            <a:gdLst/>
            <a:ahLst/>
            <a:cxnLst/>
            <a:rect l="l" t="t" r="r" b="b"/>
            <a:pathLst>
              <a:path w="5921968" h="8619897">
                <a:moveTo>
                  <a:pt x="0" y="0"/>
                </a:moveTo>
                <a:lnTo>
                  <a:pt x="5921968" y="0"/>
                </a:lnTo>
                <a:lnTo>
                  <a:pt x="5921968" y="8619897"/>
                </a:lnTo>
                <a:lnTo>
                  <a:pt x="0" y="8619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371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38006" y="420894"/>
            <a:ext cx="7235027" cy="149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Как</a:t>
            </a:r>
            <a:r>
              <a:rPr lang="en-US" sz="3200" dirty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  </a:t>
            </a:r>
            <a:r>
              <a:rPr lang="ru-RU" sz="32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организовать на прогулке игры с природным материалом</a:t>
            </a:r>
            <a:r>
              <a:rPr lang="en-US" sz="32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? </a:t>
            </a:r>
            <a:endParaRPr lang="en-US" sz="3200" dirty="0">
              <a:solidFill>
                <a:srgbClr val="000000"/>
              </a:solidFill>
              <a:latin typeface="Manrope ExtraBold" pitchFamily="2" charset="0"/>
              <a:ea typeface="Big Stem"/>
              <a:cs typeface="Big Stem"/>
              <a:sym typeface="Big Ste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48114" y="2792328"/>
            <a:ext cx="7042943" cy="3514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00">
              <a:lnSpc>
                <a:spcPts val="1655"/>
              </a:lnSpc>
            </a:pPr>
            <a:r>
              <a:rPr lang="ru-RU" sz="2400" b="1" dirty="0" smtClean="0">
                <a:ea typeface="Poppins"/>
                <a:cs typeface="Poppins"/>
                <a:sym typeface="Poppins"/>
              </a:rPr>
              <a:t>Игры с песком. 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Сооружение построек (крепости, дороги, тоннели.) Рисование на песке. Поиски сокровищ.</a:t>
            </a:r>
          </a:p>
          <a:p>
            <a:pPr algn="just" defTabSz="609600">
              <a:lnSpc>
                <a:spcPts val="1655"/>
              </a:lnSpc>
            </a:pPr>
            <a:endParaRPr lang="ru-RU" sz="2400" dirty="0">
              <a:ea typeface="Poppins"/>
              <a:cs typeface="Poppins"/>
              <a:sym typeface="Poppins"/>
            </a:endParaRPr>
          </a:p>
          <a:p>
            <a:pPr algn="just" defTabSz="609600">
              <a:lnSpc>
                <a:spcPts val="1655"/>
              </a:lnSpc>
            </a:pPr>
            <a:r>
              <a:rPr lang="ru-RU" sz="2400" b="1" dirty="0" smtClean="0">
                <a:ea typeface="Poppins"/>
                <a:cs typeface="Poppins"/>
                <a:sym typeface="Poppins"/>
              </a:rPr>
              <a:t>С камнями.  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Сортировка камней по размеру, гладкости, форме, цвету. Мозаика из камней. Каменный оркестр.</a:t>
            </a:r>
          </a:p>
          <a:p>
            <a:pPr algn="just" defTabSz="609600">
              <a:lnSpc>
                <a:spcPts val="1655"/>
              </a:lnSpc>
            </a:pPr>
            <a:endParaRPr lang="ru-RU" sz="2400" dirty="0">
              <a:ea typeface="Poppins"/>
              <a:cs typeface="Poppins"/>
              <a:sym typeface="Poppins"/>
            </a:endParaRPr>
          </a:p>
          <a:p>
            <a:pPr algn="just" defTabSz="609600">
              <a:lnSpc>
                <a:spcPts val="1655"/>
              </a:lnSpc>
            </a:pPr>
            <a:r>
              <a:rPr lang="ru-RU" sz="2400" b="1" dirty="0" smtClean="0">
                <a:ea typeface="Poppins"/>
                <a:cs typeface="Poppins"/>
                <a:sym typeface="Poppins"/>
              </a:rPr>
              <a:t>С листьями. 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Сортировка по цвету, форме, размеру. Узоры из листьев, изображения предметов, людей, картинки и картины. Игра в </a:t>
            </a:r>
            <a:r>
              <a:rPr lang="ru-RU" sz="2400" dirty="0" err="1" smtClean="0">
                <a:ea typeface="Poppins"/>
                <a:cs typeface="Poppins"/>
                <a:sym typeface="Poppins"/>
              </a:rPr>
              <a:t>секретики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 по типу «горячо-холодно»</a:t>
            </a:r>
          </a:p>
          <a:p>
            <a:pPr algn="just" defTabSz="609600">
              <a:lnSpc>
                <a:spcPts val="1655"/>
              </a:lnSpc>
            </a:pPr>
            <a:endParaRPr lang="ru-RU" sz="2400" dirty="0">
              <a:ea typeface="Poppins"/>
              <a:cs typeface="Poppins"/>
              <a:sym typeface="Poppins"/>
            </a:endParaRPr>
          </a:p>
          <a:p>
            <a:pPr algn="just" defTabSz="609600">
              <a:lnSpc>
                <a:spcPts val="1655"/>
              </a:lnSpc>
            </a:pPr>
            <a:r>
              <a:rPr lang="ru-RU" sz="2400" b="1" dirty="0" smtClean="0">
                <a:ea typeface="Poppins"/>
                <a:cs typeface="Poppins"/>
                <a:sym typeface="Poppins"/>
              </a:rPr>
              <a:t>С ракушками. 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Выкладывание сюжетных картинок  «Морское дно», «Колобок», «Новый год» и др.</a:t>
            </a:r>
            <a:r>
              <a:rPr lang="ru-RU" sz="2400" dirty="0">
                <a:ea typeface="Poppins"/>
                <a:cs typeface="Poppins"/>
                <a:sym typeface="Poppins"/>
              </a:rPr>
              <a:t> 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Сортировка по размеру весу.</a:t>
            </a:r>
          </a:p>
        </p:txBody>
      </p:sp>
    </p:spTree>
    <p:extLst>
      <p:ext uri="{BB962C8B-B14F-4D97-AF65-F5344CB8AC3E}">
        <p14:creationId xmlns:p14="http://schemas.microsoft.com/office/powerpoint/2010/main" val="26568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8913" y="-400890"/>
            <a:ext cx="9873343" cy="3143146"/>
          </a:xfrm>
          <a:custGeom>
            <a:avLst/>
            <a:gdLst/>
            <a:ahLst/>
            <a:cxnLst/>
            <a:rect l="l" t="t" r="r" b="b"/>
            <a:pathLst>
              <a:path w="11961556" h="7487746">
                <a:moveTo>
                  <a:pt x="0" y="0"/>
                </a:moveTo>
                <a:lnTo>
                  <a:pt x="11961556" y="0"/>
                </a:lnTo>
                <a:lnTo>
                  <a:pt x="11961556" y="7487746"/>
                </a:lnTo>
                <a:lnTo>
                  <a:pt x="0" y="7487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508933" y="5190003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8617" y="2199991"/>
            <a:ext cx="3367278" cy="54864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03663" y="1676466"/>
            <a:ext cx="3947979" cy="5746598"/>
          </a:xfrm>
          <a:custGeom>
            <a:avLst/>
            <a:gdLst/>
            <a:ahLst/>
            <a:cxnLst/>
            <a:rect l="l" t="t" r="r" b="b"/>
            <a:pathLst>
              <a:path w="5921968" h="8619897">
                <a:moveTo>
                  <a:pt x="0" y="0"/>
                </a:moveTo>
                <a:lnTo>
                  <a:pt x="5921968" y="0"/>
                </a:lnTo>
                <a:lnTo>
                  <a:pt x="5921968" y="8619897"/>
                </a:lnTo>
                <a:lnTo>
                  <a:pt x="0" y="8619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371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38006" y="420894"/>
            <a:ext cx="7235027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Как</a:t>
            </a:r>
            <a:r>
              <a:rPr lang="en-US" sz="3200" dirty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  </a:t>
            </a:r>
            <a:r>
              <a:rPr lang="ru-RU" sz="32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придумывать игры для детей и взрослых</a:t>
            </a:r>
            <a:r>
              <a:rPr lang="en-US" sz="32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? </a:t>
            </a:r>
            <a:endParaRPr lang="en-US" sz="3200" dirty="0">
              <a:solidFill>
                <a:srgbClr val="000000"/>
              </a:solidFill>
              <a:latin typeface="Manrope ExtraBold" pitchFamily="2" charset="0"/>
              <a:ea typeface="Big Stem"/>
              <a:cs typeface="Big Stem"/>
              <a:sym typeface="Big Ste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44316" y="3087001"/>
            <a:ext cx="7004743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00"/>
            <a:r>
              <a:rPr lang="ru-RU" sz="2400" b="1" dirty="0" smtClean="0">
                <a:ea typeface="Poppins"/>
                <a:cs typeface="Poppins"/>
                <a:sym typeface="Poppins"/>
              </a:rPr>
              <a:t>3-4 года: 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«Чудесный мешочек», «Что за сказка?»</a:t>
            </a:r>
            <a:endParaRPr lang="ru-RU" sz="2400" dirty="0" smtClean="0">
              <a:ea typeface="Poppins"/>
              <a:cs typeface="Poppins"/>
              <a:sym typeface="Poppins"/>
            </a:endParaRPr>
          </a:p>
          <a:p>
            <a:pPr algn="just" defTabSz="609600"/>
            <a:endParaRPr lang="ru-RU" sz="2400" dirty="0">
              <a:ea typeface="Poppins"/>
              <a:cs typeface="Poppins"/>
              <a:sym typeface="Poppins"/>
            </a:endParaRPr>
          </a:p>
          <a:p>
            <a:pPr algn="just" defTabSz="609600"/>
            <a:r>
              <a:rPr lang="ru-RU" sz="2400" b="1" dirty="0" smtClean="0">
                <a:ea typeface="Poppins"/>
                <a:cs typeface="Poppins"/>
                <a:sym typeface="Poppins"/>
              </a:rPr>
              <a:t>5-6 лет:</a:t>
            </a:r>
            <a:r>
              <a:rPr lang="ru-RU" sz="2400" dirty="0">
                <a:ea typeface="Poppins"/>
                <a:cs typeface="Poppins"/>
                <a:sym typeface="Poppins"/>
              </a:rPr>
              <a:t> 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«Четвертый лишний», «Да и нет», «Я поэт, зовусь я Цветик»</a:t>
            </a:r>
            <a:endParaRPr lang="ru-RU" sz="2400" dirty="0" smtClean="0">
              <a:ea typeface="Poppins"/>
              <a:cs typeface="Poppins"/>
              <a:sym typeface="Poppins"/>
            </a:endParaRPr>
          </a:p>
          <a:p>
            <a:pPr algn="just" defTabSz="609600"/>
            <a:endParaRPr lang="ru-RU" sz="2400" dirty="0">
              <a:ea typeface="Poppins"/>
              <a:cs typeface="Poppins"/>
              <a:sym typeface="Poppins"/>
            </a:endParaRPr>
          </a:p>
          <a:p>
            <a:pPr algn="just" defTabSz="609600"/>
            <a:r>
              <a:rPr lang="ru-RU" sz="2400" b="1" dirty="0" smtClean="0">
                <a:ea typeface="Poppins"/>
                <a:cs typeface="Poppins"/>
                <a:sym typeface="Poppins"/>
              </a:rPr>
              <a:t>6-7 лет: </a:t>
            </a:r>
            <a:r>
              <a:rPr lang="ru-RU" sz="2400" dirty="0" smtClean="0">
                <a:ea typeface="Poppins"/>
                <a:cs typeface="Poppins"/>
                <a:sym typeface="Poppins"/>
              </a:rPr>
              <a:t>«Фанты», различные </a:t>
            </a:r>
            <a:r>
              <a:rPr lang="ru-RU" sz="2400" smtClean="0">
                <a:ea typeface="Poppins"/>
                <a:cs typeface="Poppins"/>
                <a:sym typeface="Poppins"/>
              </a:rPr>
              <a:t>шуточные игры, </a:t>
            </a:r>
            <a:r>
              <a:rPr lang="ru-RU" sz="2400" dirty="0">
                <a:ea typeface="Poppins"/>
                <a:cs typeface="Poppins"/>
                <a:sym typeface="Poppins"/>
              </a:rPr>
              <a:t>«Имена» (по типу игры «Города»)</a:t>
            </a:r>
            <a:endParaRPr lang="ru-RU" sz="2400" dirty="0" smtClean="0"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8413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/>
          <p:cNvSpPr/>
          <p:nvPr/>
        </p:nvSpPr>
        <p:spPr>
          <a:xfrm rot="-147798">
            <a:off x="2996289" y="183098"/>
            <a:ext cx="8549845" cy="1375339"/>
          </a:xfrm>
          <a:custGeom>
            <a:avLst/>
            <a:gdLst/>
            <a:ahLst/>
            <a:cxnLst/>
            <a:rect l="l" t="t" r="r" b="b"/>
            <a:pathLst>
              <a:path w="12824767" h="4127243">
                <a:moveTo>
                  <a:pt x="0" y="0"/>
                </a:moveTo>
                <a:lnTo>
                  <a:pt x="12824768" y="0"/>
                </a:lnTo>
                <a:lnTo>
                  <a:pt x="12824768" y="4127244"/>
                </a:lnTo>
                <a:lnTo>
                  <a:pt x="0" y="4127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133773" y="5190002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4"/>
          <p:cNvSpPr txBox="1"/>
          <p:nvPr/>
        </p:nvSpPr>
        <p:spPr>
          <a:xfrm>
            <a:off x="3105583" y="379127"/>
            <a:ext cx="800693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/>
            <a:r>
              <a:rPr lang="ru-RU" altLang="en-US" sz="3600" spc="67" dirty="0">
                <a:latin typeface="Manrope ExtraBold" pitchFamily="2" charset="0"/>
                <a:ea typeface="Scripter" panose="020B0604020202020204"/>
                <a:cs typeface="Scripter" panose="020B0604020202020204"/>
                <a:sym typeface="Scripter" panose="020B0604020202020204"/>
              </a:rPr>
              <a:t>Как учить ребёнка соблюдать правила игры</a:t>
            </a:r>
            <a:endParaRPr lang="ru-RU" altLang="en-US" sz="3600" spc="67" dirty="0">
              <a:latin typeface="Manrope ExtraBold" pitchFamily="2" charset="0"/>
              <a:ea typeface="Scripter" panose="020B0604020202020204"/>
              <a:cs typeface="Scripter" panose="020B0604020202020204"/>
              <a:sym typeface="Scripter" panose="020B0604020202020204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855460" y="2280171"/>
            <a:ext cx="1071628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571500" algn="just">
              <a:buFont typeface="Arial" panose="020B0604020202020204" pitchFamily="34" charset="0"/>
              <a:buChar char="•"/>
            </a:pPr>
            <a:r>
              <a:rPr lang="ru-RU" altLang="en-US" sz="3600" dirty="0">
                <a:sym typeface="Scripter" panose="020B0604020202020204"/>
              </a:rPr>
              <a:t>Обсуждение правил</a:t>
            </a: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ru-RU" altLang="en-US" sz="3600" dirty="0">
                <a:sym typeface="Scripter" panose="020B0604020202020204"/>
              </a:rPr>
              <a:t>Демонстрация правил на </a:t>
            </a:r>
            <a:r>
              <a:rPr lang="ru-RU" altLang="en-US" sz="3600" dirty="0" smtClean="0">
                <a:sym typeface="Scripter" panose="020B0604020202020204"/>
              </a:rPr>
              <a:t>личном примере</a:t>
            </a:r>
            <a:endParaRPr lang="ru-RU" altLang="en-US" sz="3600" dirty="0">
              <a:sym typeface="Scripter" panose="020B0604020202020204"/>
            </a:endParaRP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ru-RU" altLang="en-US" sz="3600" dirty="0">
                <a:sym typeface="Scripter" panose="020B0604020202020204"/>
              </a:rPr>
              <a:t>Объяснение важности правил в игре</a:t>
            </a: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ru-RU" altLang="en-US" sz="3600" dirty="0">
                <a:sym typeface="Scripter" panose="020B0604020202020204"/>
              </a:rPr>
              <a:t>Объяснение того, что в игре нельзя обижаться</a:t>
            </a: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ru-RU" altLang="en-US" sz="3600" dirty="0">
                <a:sym typeface="Scripter" panose="020B0604020202020204"/>
              </a:rPr>
              <a:t>Использование сказки для формирования правил</a:t>
            </a:r>
          </a:p>
        </p:txBody>
      </p:sp>
    </p:spTree>
    <p:extLst>
      <p:ext uri="{BB962C8B-B14F-4D97-AF65-F5344CB8AC3E}">
        <p14:creationId xmlns:p14="http://schemas.microsoft.com/office/powerpoint/2010/main" val="12874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удержание, рука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62" y="1434676"/>
            <a:ext cx="96012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/>
          <a:srcRect l="1644" t="270" r="1246" b="7096"/>
          <a:stretch>
            <a:fillRect/>
          </a:stretch>
        </p:blipFill>
        <p:spPr>
          <a:xfrm rot="21303923">
            <a:off x="9339537" y="2326806"/>
            <a:ext cx="1895741" cy="4018547"/>
          </a:xfrm>
          <a:custGeom>
            <a:avLst/>
            <a:gdLst>
              <a:gd name="connsiteX0" fmla="*/ 1712102 w 1895741"/>
              <a:gd name="connsiteY0" fmla="*/ 10565 h 4018547"/>
              <a:gd name="connsiteX1" fmla="*/ 1895737 w 1895741"/>
              <a:gd name="connsiteY1" fmla="*/ 196803 h 4018547"/>
              <a:gd name="connsiteX2" fmla="*/ 1870130 w 1895741"/>
              <a:gd name="connsiteY2" fmla="*/ 3834909 h 4018547"/>
              <a:gd name="connsiteX3" fmla="*/ 1683892 w 1895741"/>
              <a:gd name="connsiteY3" fmla="*/ 4018543 h 4018547"/>
              <a:gd name="connsiteX4" fmla="*/ 183639 w 1895741"/>
              <a:gd name="connsiteY4" fmla="*/ 4007984 h 4018547"/>
              <a:gd name="connsiteX5" fmla="*/ 5 w 1895741"/>
              <a:gd name="connsiteY5" fmla="*/ 3821746 h 4018547"/>
              <a:gd name="connsiteX6" fmla="*/ 25611 w 1895741"/>
              <a:gd name="connsiteY6" fmla="*/ 183640 h 4018547"/>
              <a:gd name="connsiteX7" fmla="*/ 211849 w 1895741"/>
              <a:gd name="connsiteY7" fmla="*/ 5 h 4018547"/>
              <a:gd name="connsiteX8" fmla="*/ 817454 w 1895741"/>
              <a:gd name="connsiteY8" fmla="*/ 4342 h 4018547"/>
              <a:gd name="connsiteX9" fmla="*/ 961758 w 1895741"/>
              <a:gd name="connsiteY9" fmla="*/ 137899 h 4018547"/>
              <a:gd name="connsiteX10" fmla="*/ 1083086 w 1895741"/>
              <a:gd name="connsiteY10" fmla="*/ 9749 h 401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5741" h="4018547">
                <a:moveTo>
                  <a:pt x="1712102" y="10565"/>
                </a:moveTo>
                <a:cubicBezTo>
                  <a:pt x="1814240" y="11284"/>
                  <a:pt x="1896456" y="94665"/>
                  <a:pt x="1895737" y="196803"/>
                </a:cubicBezTo>
                <a:lnTo>
                  <a:pt x="1870130" y="3834909"/>
                </a:lnTo>
                <a:cubicBezTo>
                  <a:pt x="1869412" y="3937046"/>
                  <a:pt x="1786029" y="4019262"/>
                  <a:pt x="1683892" y="4018543"/>
                </a:cubicBezTo>
                <a:lnTo>
                  <a:pt x="183639" y="4007984"/>
                </a:lnTo>
                <a:cubicBezTo>
                  <a:pt x="81502" y="4007265"/>
                  <a:pt x="-714" y="3923884"/>
                  <a:pt x="5" y="3821746"/>
                </a:cubicBezTo>
                <a:lnTo>
                  <a:pt x="25611" y="183640"/>
                </a:lnTo>
                <a:cubicBezTo>
                  <a:pt x="26330" y="81503"/>
                  <a:pt x="109712" y="-714"/>
                  <a:pt x="211849" y="5"/>
                </a:cubicBezTo>
                <a:lnTo>
                  <a:pt x="817454" y="4342"/>
                </a:lnTo>
                <a:cubicBezTo>
                  <a:pt x="866773" y="53215"/>
                  <a:pt x="857516" y="116152"/>
                  <a:pt x="961758" y="137899"/>
                </a:cubicBezTo>
                <a:cubicBezTo>
                  <a:pt x="1040193" y="116521"/>
                  <a:pt x="1043861" y="56821"/>
                  <a:pt x="1083086" y="9749"/>
                </a:cubicBezTo>
                <a:close/>
              </a:path>
            </a:pathLst>
          </a:cu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455" y="6037"/>
            <a:ext cx="3179971" cy="21199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45" y="377531"/>
            <a:ext cx="2024990" cy="1376992"/>
          </a:xfrm>
          <a:prstGeom prst="rect">
            <a:avLst/>
          </a:prstGeom>
        </p:spPr>
      </p:pic>
      <p:pic>
        <p:nvPicPr>
          <p:cNvPr id="36" name="Рисунок 3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34" y="3150222"/>
            <a:ext cx="3435928" cy="34417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31998" y="2185474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Портал </a:t>
            </a:r>
            <a:endParaRPr lang="ru-RU" sz="2400" dirty="0"/>
          </a:p>
          <a:p>
            <a:pPr algn="ctr"/>
            <a:r>
              <a:rPr lang="ru-RU" sz="2400" b="1" dirty="0"/>
              <a:t>«Развитие </a:t>
            </a:r>
            <a:r>
              <a:rPr lang="ru-RU" sz="2400" b="1" dirty="0" smtClean="0"/>
              <a:t>детства»</a:t>
            </a:r>
            <a:endParaRPr lang="ru-RU" sz="2400" dirty="0"/>
          </a:p>
        </p:txBody>
      </p:sp>
      <p:pic>
        <p:nvPicPr>
          <p:cNvPr id="37" name="Рисунок 3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5" y="3112154"/>
            <a:ext cx="3792032" cy="3494495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888342" y="1949892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Личный сайт воспитателя</a:t>
            </a:r>
          </a:p>
          <a:p>
            <a:pPr algn="ctr"/>
            <a:r>
              <a:rPr lang="ru-RU" sz="2400" b="1" dirty="0" err="1" smtClean="0"/>
              <a:t>Волеговой</a:t>
            </a:r>
            <a:r>
              <a:rPr lang="ru-RU" sz="2400" b="1" dirty="0" smtClean="0"/>
              <a:t> Ю.А.</a:t>
            </a:r>
            <a:endParaRPr lang="ru-RU" sz="2400" dirty="0"/>
          </a:p>
        </p:txBody>
      </p:sp>
      <p:grpSp>
        <p:nvGrpSpPr>
          <p:cNvPr id="14" name="Google Shape;11493;p264"/>
          <p:cNvGrpSpPr/>
          <p:nvPr/>
        </p:nvGrpSpPr>
        <p:grpSpPr>
          <a:xfrm>
            <a:off x="3919635" y="1400956"/>
            <a:ext cx="1895847" cy="1845047"/>
            <a:chOff x="5848350" y="3232150"/>
            <a:chExt cx="2305050" cy="2281237"/>
          </a:xfrm>
          <a:solidFill>
            <a:srgbClr val="1C3A59"/>
          </a:solidFill>
        </p:grpSpPr>
        <p:sp>
          <p:nvSpPr>
            <p:cNvPr id="15" name="Google Shape;11494;p264"/>
            <p:cNvSpPr/>
            <p:nvPr/>
          </p:nvSpPr>
          <p:spPr>
            <a:xfrm>
              <a:off x="6396038" y="3232150"/>
              <a:ext cx="1208088" cy="1778000"/>
            </a:xfrm>
            <a:custGeom>
              <a:avLst/>
              <a:gdLst/>
              <a:ahLst/>
              <a:cxnLst/>
              <a:rect l="0" t="0" r="0" b="0"/>
              <a:pathLst>
                <a:path w="2283" h="3359" extrusionOk="0">
                  <a:moveTo>
                    <a:pt x="1142" y="506"/>
                  </a:moveTo>
                  <a:lnTo>
                    <a:pt x="1077" y="510"/>
                  </a:lnTo>
                  <a:lnTo>
                    <a:pt x="1013" y="521"/>
                  </a:lnTo>
                  <a:lnTo>
                    <a:pt x="952" y="539"/>
                  </a:lnTo>
                  <a:lnTo>
                    <a:pt x="894" y="563"/>
                  </a:lnTo>
                  <a:lnTo>
                    <a:pt x="841" y="594"/>
                  </a:lnTo>
                  <a:lnTo>
                    <a:pt x="790" y="629"/>
                  </a:lnTo>
                  <a:lnTo>
                    <a:pt x="744" y="670"/>
                  </a:lnTo>
                  <a:lnTo>
                    <a:pt x="703" y="716"/>
                  </a:lnTo>
                  <a:lnTo>
                    <a:pt x="667" y="765"/>
                  </a:lnTo>
                  <a:lnTo>
                    <a:pt x="636" y="820"/>
                  </a:lnTo>
                  <a:lnTo>
                    <a:pt x="613" y="878"/>
                  </a:lnTo>
                  <a:lnTo>
                    <a:pt x="595" y="938"/>
                  </a:lnTo>
                  <a:lnTo>
                    <a:pt x="583" y="1000"/>
                  </a:lnTo>
                  <a:lnTo>
                    <a:pt x="580" y="1066"/>
                  </a:lnTo>
                  <a:lnTo>
                    <a:pt x="583" y="1131"/>
                  </a:lnTo>
                  <a:lnTo>
                    <a:pt x="595" y="1194"/>
                  </a:lnTo>
                  <a:lnTo>
                    <a:pt x="613" y="1255"/>
                  </a:lnTo>
                  <a:lnTo>
                    <a:pt x="636" y="1311"/>
                  </a:lnTo>
                  <a:lnTo>
                    <a:pt x="667" y="1366"/>
                  </a:lnTo>
                  <a:lnTo>
                    <a:pt x="703" y="1415"/>
                  </a:lnTo>
                  <a:lnTo>
                    <a:pt x="744" y="1462"/>
                  </a:lnTo>
                  <a:lnTo>
                    <a:pt x="790" y="1502"/>
                  </a:lnTo>
                  <a:lnTo>
                    <a:pt x="841" y="1539"/>
                  </a:lnTo>
                  <a:lnTo>
                    <a:pt x="894" y="1569"/>
                  </a:lnTo>
                  <a:lnTo>
                    <a:pt x="952" y="1592"/>
                  </a:lnTo>
                  <a:lnTo>
                    <a:pt x="1013" y="1610"/>
                  </a:lnTo>
                  <a:lnTo>
                    <a:pt x="1077" y="1621"/>
                  </a:lnTo>
                  <a:lnTo>
                    <a:pt x="1142" y="1625"/>
                  </a:lnTo>
                  <a:lnTo>
                    <a:pt x="1213" y="1621"/>
                  </a:lnTo>
                  <a:lnTo>
                    <a:pt x="1281" y="1609"/>
                  </a:lnTo>
                  <a:lnTo>
                    <a:pt x="1346" y="1588"/>
                  </a:lnTo>
                  <a:lnTo>
                    <a:pt x="1407" y="1559"/>
                  </a:lnTo>
                  <a:lnTo>
                    <a:pt x="1463" y="1525"/>
                  </a:lnTo>
                  <a:lnTo>
                    <a:pt x="1516" y="1484"/>
                  </a:lnTo>
                  <a:lnTo>
                    <a:pt x="1562" y="1437"/>
                  </a:lnTo>
                  <a:lnTo>
                    <a:pt x="1604" y="1385"/>
                  </a:lnTo>
                  <a:lnTo>
                    <a:pt x="1640" y="1329"/>
                  </a:lnTo>
                  <a:lnTo>
                    <a:pt x="1667" y="1267"/>
                  </a:lnTo>
                  <a:lnTo>
                    <a:pt x="1688" y="1203"/>
                  </a:lnTo>
                  <a:lnTo>
                    <a:pt x="1700" y="1135"/>
                  </a:lnTo>
                  <a:lnTo>
                    <a:pt x="1705" y="1066"/>
                  </a:lnTo>
                  <a:lnTo>
                    <a:pt x="1702" y="1000"/>
                  </a:lnTo>
                  <a:lnTo>
                    <a:pt x="1691" y="938"/>
                  </a:lnTo>
                  <a:lnTo>
                    <a:pt x="1673" y="878"/>
                  </a:lnTo>
                  <a:lnTo>
                    <a:pt x="1648" y="820"/>
                  </a:lnTo>
                  <a:lnTo>
                    <a:pt x="1618" y="765"/>
                  </a:lnTo>
                  <a:lnTo>
                    <a:pt x="1582" y="716"/>
                  </a:lnTo>
                  <a:lnTo>
                    <a:pt x="1540" y="670"/>
                  </a:lnTo>
                  <a:lnTo>
                    <a:pt x="1495" y="629"/>
                  </a:lnTo>
                  <a:lnTo>
                    <a:pt x="1444" y="594"/>
                  </a:lnTo>
                  <a:lnTo>
                    <a:pt x="1390" y="563"/>
                  </a:lnTo>
                  <a:lnTo>
                    <a:pt x="1332" y="539"/>
                  </a:lnTo>
                  <a:lnTo>
                    <a:pt x="1271" y="521"/>
                  </a:lnTo>
                  <a:lnTo>
                    <a:pt x="1208" y="510"/>
                  </a:lnTo>
                  <a:lnTo>
                    <a:pt x="1142" y="506"/>
                  </a:lnTo>
                  <a:close/>
                  <a:moveTo>
                    <a:pt x="1142" y="0"/>
                  </a:moveTo>
                  <a:lnTo>
                    <a:pt x="1241" y="4"/>
                  </a:lnTo>
                  <a:lnTo>
                    <a:pt x="1336" y="16"/>
                  </a:lnTo>
                  <a:lnTo>
                    <a:pt x="1430" y="35"/>
                  </a:lnTo>
                  <a:lnTo>
                    <a:pt x="1521" y="63"/>
                  </a:lnTo>
                  <a:lnTo>
                    <a:pt x="1608" y="97"/>
                  </a:lnTo>
                  <a:lnTo>
                    <a:pt x="1691" y="140"/>
                  </a:lnTo>
                  <a:lnTo>
                    <a:pt x="1771" y="186"/>
                  </a:lnTo>
                  <a:lnTo>
                    <a:pt x="1845" y="240"/>
                  </a:lnTo>
                  <a:lnTo>
                    <a:pt x="1916" y="300"/>
                  </a:lnTo>
                  <a:lnTo>
                    <a:pt x="1981" y="365"/>
                  </a:lnTo>
                  <a:lnTo>
                    <a:pt x="2041" y="434"/>
                  </a:lnTo>
                  <a:lnTo>
                    <a:pt x="2095" y="509"/>
                  </a:lnTo>
                  <a:lnTo>
                    <a:pt x="2142" y="588"/>
                  </a:lnTo>
                  <a:lnTo>
                    <a:pt x="2185" y="670"/>
                  </a:lnTo>
                  <a:lnTo>
                    <a:pt x="2219" y="757"/>
                  </a:lnTo>
                  <a:lnTo>
                    <a:pt x="2247" y="847"/>
                  </a:lnTo>
                  <a:lnTo>
                    <a:pt x="2266" y="941"/>
                  </a:lnTo>
                  <a:lnTo>
                    <a:pt x="2279" y="1035"/>
                  </a:lnTo>
                  <a:lnTo>
                    <a:pt x="2283" y="1134"/>
                  </a:lnTo>
                  <a:lnTo>
                    <a:pt x="2282" y="1207"/>
                  </a:lnTo>
                  <a:lnTo>
                    <a:pt x="2273" y="1282"/>
                  </a:lnTo>
                  <a:lnTo>
                    <a:pt x="2262" y="1359"/>
                  </a:lnTo>
                  <a:lnTo>
                    <a:pt x="2246" y="1436"/>
                  </a:lnTo>
                  <a:lnTo>
                    <a:pt x="2226" y="1515"/>
                  </a:lnTo>
                  <a:lnTo>
                    <a:pt x="2203" y="1595"/>
                  </a:lnTo>
                  <a:lnTo>
                    <a:pt x="2177" y="1676"/>
                  </a:lnTo>
                  <a:lnTo>
                    <a:pt x="2146" y="1757"/>
                  </a:lnTo>
                  <a:lnTo>
                    <a:pt x="2113" y="1838"/>
                  </a:lnTo>
                  <a:lnTo>
                    <a:pt x="2079" y="1919"/>
                  </a:lnTo>
                  <a:lnTo>
                    <a:pt x="2040" y="2000"/>
                  </a:lnTo>
                  <a:lnTo>
                    <a:pt x="2001" y="2081"/>
                  </a:lnTo>
                  <a:lnTo>
                    <a:pt x="1960" y="2160"/>
                  </a:lnTo>
                  <a:lnTo>
                    <a:pt x="1917" y="2240"/>
                  </a:lnTo>
                  <a:lnTo>
                    <a:pt x="1873" y="2318"/>
                  </a:lnTo>
                  <a:lnTo>
                    <a:pt x="1827" y="2395"/>
                  </a:lnTo>
                  <a:lnTo>
                    <a:pt x="1782" y="2470"/>
                  </a:lnTo>
                  <a:lnTo>
                    <a:pt x="1736" y="2544"/>
                  </a:lnTo>
                  <a:lnTo>
                    <a:pt x="1689" y="2617"/>
                  </a:lnTo>
                  <a:lnTo>
                    <a:pt x="1644" y="2687"/>
                  </a:lnTo>
                  <a:lnTo>
                    <a:pt x="1598" y="2754"/>
                  </a:lnTo>
                  <a:lnTo>
                    <a:pt x="1553" y="2820"/>
                  </a:lnTo>
                  <a:lnTo>
                    <a:pt x="1509" y="2883"/>
                  </a:lnTo>
                  <a:lnTo>
                    <a:pt x="1466" y="2942"/>
                  </a:lnTo>
                  <a:lnTo>
                    <a:pt x="1424" y="2998"/>
                  </a:lnTo>
                  <a:lnTo>
                    <a:pt x="1384" y="3052"/>
                  </a:lnTo>
                  <a:lnTo>
                    <a:pt x="1347" y="3103"/>
                  </a:lnTo>
                  <a:lnTo>
                    <a:pt x="1311" y="3148"/>
                  </a:lnTo>
                  <a:lnTo>
                    <a:pt x="1280" y="3190"/>
                  </a:lnTo>
                  <a:lnTo>
                    <a:pt x="1249" y="3228"/>
                  </a:lnTo>
                  <a:lnTo>
                    <a:pt x="1223" y="3262"/>
                  </a:lnTo>
                  <a:lnTo>
                    <a:pt x="1199" y="3291"/>
                  </a:lnTo>
                  <a:lnTo>
                    <a:pt x="1179" y="3315"/>
                  </a:lnTo>
                  <a:lnTo>
                    <a:pt x="1164" y="3335"/>
                  </a:lnTo>
                  <a:lnTo>
                    <a:pt x="1151" y="3348"/>
                  </a:lnTo>
                  <a:lnTo>
                    <a:pt x="1144" y="3356"/>
                  </a:lnTo>
                  <a:lnTo>
                    <a:pt x="1142" y="3359"/>
                  </a:lnTo>
                  <a:lnTo>
                    <a:pt x="1140" y="3356"/>
                  </a:lnTo>
                  <a:lnTo>
                    <a:pt x="1132" y="3348"/>
                  </a:lnTo>
                  <a:lnTo>
                    <a:pt x="1121" y="3335"/>
                  </a:lnTo>
                  <a:lnTo>
                    <a:pt x="1104" y="3315"/>
                  </a:lnTo>
                  <a:lnTo>
                    <a:pt x="1085" y="3291"/>
                  </a:lnTo>
                  <a:lnTo>
                    <a:pt x="1061" y="3262"/>
                  </a:lnTo>
                  <a:lnTo>
                    <a:pt x="1035" y="3229"/>
                  </a:lnTo>
                  <a:lnTo>
                    <a:pt x="1005" y="3190"/>
                  </a:lnTo>
                  <a:lnTo>
                    <a:pt x="972" y="3149"/>
                  </a:lnTo>
                  <a:lnTo>
                    <a:pt x="937" y="3103"/>
                  </a:lnTo>
                  <a:lnTo>
                    <a:pt x="900" y="3053"/>
                  </a:lnTo>
                  <a:lnTo>
                    <a:pt x="860" y="3000"/>
                  </a:lnTo>
                  <a:lnTo>
                    <a:pt x="819" y="2944"/>
                  </a:lnTo>
                  <a:lnTo>
                    <a:pt x="776" y="2885"/>
                  </a:lnTo>
                  <a:lnTo>
                    <a:pt x="732" y="2821"/>
                  </a:lnTo>
                  <a:lnTo>
                    <a:pt x="686" y="2757"/>
                  </a:lnTo>
                  <a:lnTo>
                    <a:pt x="641" y="2688"/>
                  </a:lnTo>
                  <a:lnTo>
                    <a:pt x="595" y="2618"/>
                  </a:lnTo>
                  <a:lnTo>
                    <a:pt x="548" y="2547"/>
                  </a:lnTo>
                  <a:lnTo>
                    <a:pt x="503" y="2473"/>
                  </a:lnTo>
                  <a:lnTo>
                    <a:pt x="457" y="2398"/>
                  </a:lnTo>
                  <a:lnTo>
                    <a:pt x="411" y="2321"/>
                  </a:lnTo>
                  <a:lnTo>
                    <a:pt x="367" y="2243"/>
                  </a:lnTo>
                  <a:lnTo>
                    <a:pt x="324" y="2163"/>
                  </a:lnTo>
                  <a:lnTo>
                    <a:pt x="283" y="2083"/>
                  </a:lnTo>
                  <a:lnTo>
                    <a:pt x="243" y="2002"/>
                  </a:lnTo>
                  <a:lnTo>
                    <a:pt x="206" y="1922"/>
                  </a:lnTo>
                  <a:lnTo>
                    <a:pt x="170" y="1839"/>
                  </a:lnTo>
                  <a:lnTo>
                    <a:pt x="138" y="1758"/>
                  </a:lnTo>
                  <a:lnTo>
                    <a:pt x="108" y="1677"/>
                  </a:lnTo>
                  <a:lnTo>
                    <a:pt x="82" y="1596"/>
                  </a:lnTo>
                  <a:lnTo>
                    <a:pt x="58" y="1517"/>
                  </a:lnTo>
                  <a:lnTo>
                    <a:pt x="37" y="1437"/>
                  </a:lnTo>
                  <a:lnTo>
                    <a:pt x="22" y="1359"/>
                  </a:lnTo>
                  <a:lnTo>
                    <a:pt x="10" y="1282"/>
                  </a:lnTo>
                  <a:lnTo>
                    <a:pt x="3" y="1207"/>
                  </a:lnTo>
                  <a:lnTo>
                    <a:pt x="0" y="1134"/>
                  </a:lnTo>
                  <a:lnTo>
                    <a:pt x="4" y="1035"/>
                  </a:lnTo>
                  <a:lnTo>
                    <a:pt x="17" y="941"/>
                  </a:lnTo>
                  <a:lnTo>
                    <a:pt x="37" y="847"/>
                  </a:lnTo>
                  <a:lnTo>
                    <a:pt x="65" y="757"/>
                  </a:lnTo>
                  <a:lnTo>
                    <a:pt x="99" y="670"/>
                  </a:lnTo>
                  <a:lnTo>
                    <a:pt x="141" y="588"/>
                  </a:lnTo>
                  <a:lnTo>
                    <a:pt x="189" y="509"/>
                  </a:lnTo>
                  <a:lnTo>
                    <a:pt x="243" y="434"/>
                  </a:lnTo>
                  <a:lnTo>
                    <a:pt x="304" y="365"/>
                  </a:lnTo>
                  <a:lnTo>
                    <a:pt x="369" y="300"/>
                  </a:lnTo>
                  <a:lnTo>
                    <a:pt x="439" y="240"/>
                  </a:lnTo>
                  <a:lnTo>
                    <a:pt x="514" y="186"/>
                  </a:lnTo>
                  <a:lnTo>
                    <a:pt x="594" y="140"/>
                  </a:lnTo>
                  <a:lnTo>
                    <a:pt x="676" y="97"/>
                  </a:lnTo>
                  <a:lnTo>
                    <a:pt x="763" y="63"/>
                  </a:lnTo>
                  <a:lnTo>
                    <a:pt x="854" y="35"/>
                  </a:lnTo>
                  <a:lnTo>
                    <a:pt x="947" y="16"/>
                  </a:lnTo>
                  <a:lnTo>
                    <a:pt x="1044" y="4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1495;p264"/>
            <p:cNvSpPr/>
            <p:nvPr/>
          </p:nvSpPr>
          <p:spPr>
            <a:xfrm>
              <a:off x="6853238" y="3651250"/>
              <a:ext cx="293688" cy="290512"/>
            </a:xfrm>
            <a:custGeom>
              <a:avLst/>
              <a:gdLst/>
              <a:ahLst/>
              <a:cxnLst/>
              <a:rect l="0" t="0" r="0" b="0"/>
              <a:pathLst>
                <a:path w="554" h="550" extrusionOk="0">
                  <a:moveTo>
                    <a:pt x="277" y="0"/>
                  </a:moveTo>
                  <a:lnTo>
                    <a:pt x="322" y="3"/>
                  </a:lnTo>
                  <a:lnTo>
                    <a:pt x="365" y="14"/>
                  </a:lnTo>
                  <a:lnTo>
                    <a:pt x="405" y="30"/>
                  </a:lnTo>
                  <a:lnTo>
                    <a:pt x="441" y="52"/>
                  </a:lnTo>
                  <a:lnTo>
                    <a:pt x="473" y="80"/>
                  </a:lnTo>
                  <a:lnTo>
                    <a:pt x="500" y="113"/>
                  </a:lnTo>
                  <a:lnTo>
                    <a:pt x="524" y="148"/>
                  </a:lnTo>
                  <a:lnTo>
                    <a:pt x="540" y="188"/>
                  </a:lnTo>
                  <a:lnTo>
                    <a:pt x="550" y="231"/>
                  </a:lnTo>
                  <a:lnTo>
                    <a:pt x="554" y="275"/>
                  </a:lnTo>
                  <a:lnTo>
                    <a:pt x="550" y="320"/>
                  </a:lnTo>
                  <a:lnTo>
                    <a:pt x="540" y="362"/>
                  </a:lnTo>
                  <a:lnTo>
                    <a:pt x="524" y="401"/>
                  </a:lnTo>
                  <a:lnTo>
                    <a:pt x="500" y="438"/>
                  </a:lnTo>
                  <a:lnTo>
                    <a:pt x="473" y="469"/>
                  </a:lnTo>
                  <a:lnTo>
                    <a:pt x="441" y="497"/>
                  </a:lnTo>
                  <a:lnTo>
                    <a:pt x="405" y="519"/>
                  </a:lnTo>
                  <a:lnTo>
                    <a:pt x="365" y="537"/>
                  </a:lnTo>
                  <a:lnTo>
                    <a:pt x="322" y="546"/>
                  </a:lnTo>
                  <a:lnTo>
                    <a:pt x="277" y="550"/>
                  </a:lnTo>
                  <a:lnTo>
                    <a:pt x="232" y="546"/>
                  </a:lnTo>
                  <a:lnTo>
                    <a:pt x="190" y="537"/>
                  </a:lnTo>
                  <a:lnTo>
                    <a:pt x="150" y="519"/>
                  </a:lnTo>
                  <a:lnTo>
                    <a:pt x="114" y="497"/>
                  </a:lnTo>
                  <a:lnTo>
                    <a:pt x="82" y="469"/>
                  </a:lnTo>
                  <a:lnTo>
                    <a:pt x="54" y="438"/>
                  </a:lnTo>
                  <a:lnTo>
                    <a:pt x="31" y="401"/>
                  </a:lnTo>
                  <a:lnTo>
                    <a:pt x="14" y="362"/>
                  </a:lnTo>
                  <a:lnTo>
                    <a:pt x="5" y="320"/>
                  </a:lnTo>
                  <a:lnTo>
                    <a:pt x="0" y="275"/>
                  </a:lnTo>
                  <a:lnTo>
                    <a:pt x="5" y="231"/>
                  </a:lnTo>
                  <a:lnTo>
                    <a:pt x="14" y="188"/>
                  </a:lnTo>
                  <a:lnTo>
                    <a:pt x="31" y="148"/>
                  </a:lnTo>
                  <a:lnTo>
                    <a:pt x="54" y="113"/>
                  </a:lnTo>
                  <a:lnTo>
                    <a:pt x="82" y="80"/>
                  </a:lnTo>
                  <a:lnTo>
                    <a:pt x="114" y="52"/>
                  </a:lnTo>
                  <a:lnTo>
                    <a:pt x="150" y="30"/>
                  </a:lnTo>
                  <a:lnTo>
                    <a:pt x="190" y="14"/>
                  </a:lnTo>
                  <a:lnTo>
                    <a:pt x="232" y="3"/>
                  </a:ln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1496;p264"/>
            <p:cNvSpPr/>
            <p:nvPr/>
          </p:nvSpPr>
          <p:spPr>
            <a:xfrm>
              <a:off x="5848350" y="4800600"/>
              <a:ext cx="2305050" cy="712787"/>
            </a:xfrm>
            <a:custGeom>
              <a:avLst/>
              <a:gdLst/>
              <a:ahLst/>
              <a:cxnLst/>
              <a:rect l="0" t="0" r="0" b="0"/>
              <a:pathLst>
                <a:path w="4357" h="1345" extrusionOk="0">
                  <a:moveTo>
                    <a:pt x="2823" y="0"/>
                  </a:moveTo>
                  <a:lnTo>
                    <a:pt x="2955" y="15"/>
                  </a:lnTo>
                  <a:lnTo>
                    <a:pt x="3082" y="32"/>
                  </a:lnTo>
                  <a:lnTo>
                    <a:pt x="3206" y="51"/>
                  </a:lnTo>
                  <a:lnTo>
                    <a:pt x="3324" y="73"/>
                  </a:lnTo>
                  <a:lnTo>
                    <a:pt x="3438" y="96"/>
                  </a:lnTo>
                  <a:lnTo>
                    <a:pt x="3547" y="122"/>
                  </a:lnTo>
                  <a:lnTo>
                    <a:pt x="3649" y="150"/>
                  </a:lnTo>
                  <a:lnTo>
                    <a:pt x="3747" y="180"/>
                  </a:lnTo>
                  <a:lnTo>
                    <a:pt x="3838" y="211"/>
                  </a:lnTo>
                  <a:lnTo>
                    <a:pt x="3923" y="246"/>
                  </a:lnTo>
                  <a:lnTo>
                    <a:pt x="4001" y="281"/>
                  </a:lnTo>
                  <a:lnTo>
                    <a:pt x="4072" y="317"/>
                  </a:lnTo>
                  <a:lnTo>
                    <a:pt x="4137" y="355"/>
                  </a:lnTo>
                  <a:lnTo>
                    <a:pt x="4193" y="395"/>
                  </a:lnTo>
                  <a:lnTo>
                    <a:pt x="4242" y="436"/>
                  </a:lnTo>
                  <a:lnTo>
                    <a:pt x="4282" y="479"/>
                  </a:lnTo>
                  <a:lnTo>
                    <a:pt x="4314" y="521"/>
                  </a:lnTo>
                  <a:lnTo>
                    <a:pt x="4337" y="565"/>
                  </a:lnTo>
                  <a:lnTo>
                    <a:pt x="4351" y="611"/>
                  </a:lnTo>
                  <a:lnTo>
                    <a:pt x="4357" y="657"/>
                  </a:lnTo>
                  <a:lnTo>
                    <a:pt x="4351" y="704"/>
                  </a:lnTo>
                  <a:lnTo>
                    <a:pt x="4336" y="751"/>
                  </a:lnTo>
                  <a:lnTo>
                    <a:pt x="4313" y="796"/>
                  </a:lnTo>
                  <a:lnTo>
                    <a:pt x="4278" y="840"/>
                  </a:lnTo>
                  <a:lnTo>
                    <a:pt x="4237" y="882"/>
                  </a:lnTo>
                  <a:lnTo>
                    <a:pt x="4186" y="925"/>
                  </a:lnTo>
                  <a:lnTo>
                    <a:pt x="4126" y="965"/>
                  </a:lnTo>
                  <a:lnTo>
                    <a:pt x="4059" y="1003"/>
                  </a:lnTo>
                  <a:lnTo>
                    <a:pt x="3984" y="1041"/>
                  </a:lnTo>
                  <a:lnTo>
                    <a:pt x="3903" y="1077"/>
                  </a:lnTo>
                  <a:lnTo>
                    <a:pt x="3814" y="1110"/>
                  </a:lnTo>
                  <a:lnTo>
                    <a:pt x="3719" y="1143"/>
                  </a:lnTo>
                  <a:lnTo>
                    <a:pt x="3617" y="1173"/>
                  </a:lnTo>
                  <a:lnTo>
                    <a:pt x="3509" y="1200"/>
                  </a:lnTo>
                  <a:lnTo>
                    <a:pt x="3396" y="1227"/>
                  </a:lnTo>
                  <a:lnTo>
                    <a:pt x="3278" y="1250"/>
                  </a:lnTo>
                  <a:lnTo>
                    <a:pt x="3155" y="1272"/>
                  </a:lnTo>
                  <a:lnTo>
                    <a:pt x="3026" y="1290"/>
                  </a:lnTo>
                  <a:lnTo>
                    <a:pt x="2894" y="1306"/>
                  </a:lnTo>
                  <a:lnTo>
                    <a:pt x="2757" y="1320"/>
                  </a:lnTo>
                  <a:lnTo>
                    <a:pt x="2616" y="1329"/>
                  </a:lnTo>
                  <a:lnTo>
                    <a:pt x="2474" y="1338"/>
                  </a:lnTo>
                  <a:lnTo>
                    <a:pt x="2327" y="1342"/>
                  </a:lnTo>
                  <a:lnTo>
                    <a:pt x="2178" y="1345"/>
                  </a:lnTo>
                  <a:lnTo>
                    <a:pt x="2028" y="1342"/>
                  </a:lnTo>
                  <a:lnTo>
                    <a:pt x="1882" y="1338"/>
                  </a:lnTo>
                  <a:lnTo>
                    <a:pt x="1739" y="1329"/>
                  </a:lnTo>
                  <a:lnTo>
                    <a:pt x="1599" y="1320"/>
                  </a:lnTo>
                  <a:lnTo>
                    <a:pt x="1463" y="1306"/>
                  </a:lnTo>
                  <a:lnTo>
                    <a:pt x="1330" y="1290"/>
                  </a:lnTo>
                  <a:lnTo>
                    <a:pt x="1202" y="1272"/>
                  </a:lnTo>
                  <a:lnTo>
                    <a:pt x="1079" y="1250"/>
                  </a:lnTo>
                  <a:lnTo>
                    <a:pt x="960" y="1227"/>
                  </a:lnTo>
                  <a:lnTo>
                    <a:pt x="847" y="1200"/>
                  </a:lnTo>
                  <a:lnTo>
                    <a:pt x="739" y="1173"/>
                  </a:lnTo>
                  <a:lnTo>
                    <a:pt x="639" y="1143"/>
                  </a:lnTo>
                  <a:lnTo>
                    <a:pt x="542" y="1110"/>
                  </a:lnTo>
                  <a:lnTo>
                    <a:pt x="454" y="1077"/>
                  </a:lnTo>
                  <a:lnTo>
                    <a:pt x="372" y="1041"/>
                  </a:lnTo>
                  <a:lnTo>
                    <a:pt x="298" y="1003"/>
                  </a:lnTo>
                  <a:lnTo>
                    <a:pt x="230" y="965"/>
                  </a:lnTo>
                  <a:lnTo>
                    <a:pt x="171" y="925"/>
                  </a:lnTo>
                  <a:lnTo>
                    <a:pt x="120" y="882"/>
                  </a:lnTo>
                  <a:lnTo>
                    <a:pt x="78" y="840"/>
                  </a:lnTo>
                  <a:lnTo>
                    <a:pt x="44" y="796"/>
                  </a:lnTo>
                  <a:lnTo>
                    <a:pt x="20" y="751"/>
                  </a:lnTo>
                  <a:lnTo>
                    <a:pt x="5" y="704"/>
                  </a:lnTo>
                  <a:lnTo>
                    <a:pt x="0" y="657"/>
                  </a:lnTo>
                  <a:lnTo>
                    <a:pt x="5" y="611"/>
                  </a:lnTo>
                  <a:lnTo>
                    <a:pt x="19" y="565"/>
                  </a:lnTo>
                  <a:lnTo>
                    <a:pt x="42" y="521"/>
                  </a:lnTo>
                  <a:lnTo>
                    <a:pt x="74" y="479"/>
                  </a:lnTo>
                  <a:lnTo>
                    <a:pt x="114" y="436"/>
                  </a:lnTo>
                  <a:lnTo>
                    <a:pt x="162" y="395"/>
                  </a:lnTo>
                  <a:lnTo>
                    <a:pt x="219" y="355"/>
                  </a:lnTo>
                  <a:lnTo>
                    <a:pt x="284" y="317"/>
                  </a:lnTo>
                  <a:lnTo>
                    <a:pt x="354" y="281"/>
                  </a:lnTo>
                  <a:lnTo>
                    <a:pt x="433" y="246"/>
                  </a:lnTo>
                  <a:lnTo>
                    <a:pt x="519" y="213"/>
                  </a:lnTo>
                  <a:lnTo>
                    <a:pt x="610" y="180"/>
                  </a:lnTo>
                  <a:lnTo>
                    <a:pt x="706" y="151"/>
                  </a:lnTo>
                  <a:lnTo>
                    <a:pt x="810" y="122"/>
                  </a:lnTo>
                  <a:lnTo>
                    <a:pt x="917" y="96"/>
                  </a:lnTo>
                  <a:lnTo>
                    <a:pt x="1032" y="73"/>
                  </a:lnTo>
                  <a:lnTo>
                    <a:pt x="1151" y="51"/>
                  </a:lnTo>
                  <a:lnTo>
                    <a:pt x="1274" y="32"/>
                  </a:lnTo>
                  <a:lnTo>
                    <a:pt x="1400" y="15"/>
                  </a:lnTo>
                  <a:lnTo>
                    <a:pt x="1532" y="2"/>
                  </a:lnTo>
                  <a:lnTo>
                    <a:pt x="1587" y="78"/>
                  </a:lnTo>
                  <a:lnTo>
                    <a:pt x="1641" y="152"/>
                  </a:lnTo>
                  <a:lnTo>
                    <a:pt x="1692" y="221"/>
                  </a:lnTo>
                  <a:lnTo>
                    <a:pt x="1740" y="285"/>
                  </a:lnTo>
                  <a:lnTo>
                    <a:pt x="1786" y="344"/>
                  </a:lnTo>
                  <a:lnTo>
                    <a:pt x="1634" y="355"/>
                  </a:lnTo>
                  <a:lnTo>
                    <a:pt x="1492" y="369"/>
                  </a:lnTo>
                  <a:lnTo>
                    <a:pt x="1356" y="386"/>
                  </a:lnTo>
                  <a:lnTo>
                    <a:pt x="1229" y="405"/>
                  </a:lnTo>
                  <a:lnTo>
                    <a:pt x="1111" y="427"/>
                  </a:lnTo>
                  <a:lnTo>
                    <a:pt x="999" y="449"/>
                  </a:lnTo>
                  <a:lnTo>
                    <a:pt x="897" y="473"/>
                  </a:lnTo>
                  <a:lnTo>
                    <a:pt x="803" y="499"/>
                  </a:lnTo>
                  <a:lnTo>
                    <a:pt x="716" y="526"/>
                  </a:lnTo>
                  <a:lnTo>
                    <a:pt x="639" y="552"/>
                  </a:lnTo>
                  <a:lnTo>
                    <a:pt x="570" y="579"/>
                  </a:lnTo>
                  <a:lnTo>
                    <a:pt x="510" y="605"/>
                  </a:lnTo>
                  <a:lnTo>
                    <a:pt x="459" y="631"/>
                  </a:lnTo>
                  <a:lnTo>
                    <a:pt x="416" y="657"/>
                  </a:lnTo>
                  <a:lnTo>
                    <a:pt x="458" y="681"/>
                  </a:lnTo>
                  <a:lnTo>
                    <a:pt x="506" y="707"/>
                  </a:lnTo>
                  <a:lnTo>
                    <a:pt x="563" y="733"/>
                  </a:lnTo>
                  <a:lnTo>
                    <a:pt x="629" y="757"/>
                  </a:lnTo>
                  <a:lnTo>
                    <a:pt x="702" y="783"/>
                  </a:lnTo>
                  <a:lnTo>
                    <a:pt x="784" y="810"/>
                  </a:lnTo>
                  <a:lnTo>
                    <a:pt x="872" y="834"/>
                  </a:lnTo>
                  <a:lnTo>
                    <a:pt x="970" y="859"/>
                  </a:lnTo>
                  <a:lnTo>
                    <a:pt x="1075" y="881"/>
                  </a:lnTo>
                  <a:lnTo>
                    <a:pt x="1187" y="903"/>
                  </a:lnTo>
                  <a:lnTo>
                    <a:pt x="1307" y="922"/>
                  </a:lnTo>
                  <a:lnTo>
                    <a:pt x="1434" y="938"/>
                  </a:lnTo>
                  <a:lnTo>
                    <a:pt x="1567" y="954"/>
                  </a:lnTo>
                  <a:lnTo>
                    <a:pt x="1710" y="966"/>
                  </a:lnTo>
                  <a:lnTo>
                    <a:pt x="1859" y="974"/>
                  </a:lnTo>
                  <a:lnTo>
                    <a:pt x="2015" y="980"/>
                  </a:lnTo>
                  <a:lnTo>
                    <a:pt x="2178" y="982"/>
                  </a:lnTo>
                  <a:lnTo>
                    <a:pt x="2342" y="980"/>
                  </a:lnTo>
                  <a:lnTo>
                    <a:pt x="2498" y="974"/>
                  </a:lnTo>
                  <a:lnTo>
                    <a:pt x="2647" y="966"/>
                  </a:lnTo>
                  <a:lnTo>
                    <a:pt x="2788" y="954"/>
                  </a:lnTo>
                  <a:lnTo>
                    <a:pt x="2923" y="938"/>
                  </a:lnTo>
                  <a:lnTo>
                    <a:pt x="3050" y="922"/>
                  </a:lnTo>
                  <a:lnTo>
                    <a:pt x="3170" y="903"/>
                  </a:lnTo>
                  <a:lnTo>
                    <a:pt x="3282" y="881"/>
                  </a:lnTo>
                  <a:lnTo>
                    <a:pt x="3387" y="859"/>
                  </a:lnTo>
                  <a:lnTo>
                    <a:pt x="3485" y="834"/>
                  </a:lnTo>
                  <a:lnTo>
                    <a:pt x="3573" y="810"/>
                  </a:lnTo>
                  <a:lnTo>
                    <a:pt x="3654" y="783"/>
                  </a:lnTo>
                  <a:lnTo>
                    <a:pt x="3727" y="757"/>
                  </a:lnTo>
                  <a:lnTo>
                    <a:pt x="3794" y="733"/>
                  </a:lnTo>
                  <a:lnTo>
                    <a:pt x="3850" y="707"/>
                  </a:lnTo>
                  <a:lnTo>
                    <a:pt x="3900" y="681"/>
                  </a:lnTo>
                  <a:lnTo>
                    <a:pt x="3940" y="657"/>
                  </a:lnTo>
                  <a:lnTo>
                    <a:pt x="3897" y="631"/>
                  </a:lnTo>
                  <a:lnTo>
                    <a:pt x="3846" y="605"/>
                  </a:lnTo>
                  <a:lnTo>
                    <a:pt x="3787" y="579"/>
                  </a:lnTo>
                  <a:lnTo>
                    <a:pt x="3718" y="552"/>
                  </a:lnTo>
                  <a:lnTo>
                    <a:pt x="3641" y="526"/>
                  </a:lnTo>
                  <a:lnTo>
                    <a:pt x="3554" y="498"/>
                  </a:lnTo>
                  <a:lnTo>
                    <a:pt x="3460" y="473"/>
                  </a:lnTo>
                  <a:lnTo>
                    <a:pt x="3356" y="449"/>
                  </a:lnTo>
                  <a:lnTo>
                    <a:pt x="3246" y="425"/>
                  </a:lnTo>
                  <a:lnTo>
                    <a:pt x="3127" y="405"/>
                  </a:lnTo>
                  <a:lnTo>
                    <a:pt x="2999" y="386"/>
                  </a:lnTo>
                  <a:lnTo>
                    <a:pt x="2863" y="369"/>
                  </a:lnTo>
                  <a:lnTo>
                    <a:pt x="2721" y="355"/>
                  </a:lnTo>
                  <a:lnTo>
                    <a:pt x="2571" y="344"/>
                  </a:lnTo>
                  <a:lnTo>
                    <a:pt x="2615" y="285"/>
                  </a:lnTo>
                  <a:lnTo>
                    <a:pt x="2663" y="221"/>
                  </a:lnTo>
                  <a:lnTo>
                    <a:pt x="2714" y="152"/>
                  </a:lnTo>
                  <a:lnTo>
                    <a:pt x="2768" y="78"/>
                  </a:lnTo>
                  <a:lnTo>
                    <a:pt x="28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5911139" y="796250"/>
            <a:ext cx="4947768" cy="9902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prstClr val="white"/>
                </a:solidFill>
                <a:latin typeface="Manrope ExtraBold" pitchFamily="2" charset="0"/>
              </a:rPr>
              <a:t>https://</a:t>
            </a:r>
            <a:r>
              <a:rPr lang="ru-RU" dirty="0">
                <a:solidFill>
                  <a:prstClr val="white"/>
                </a:solidFill>
                <a:latin typeface="Manrope ExtraBold" pitchFamily="2" charset="0"/>
              </a:rPr>
              <a:t>портал-для-родителей-алтайский-</a:t>
            </a:r>
            <a:r>
              <a:rPr lang="ru-RU" dirty="0" err="1">
                <a:solidFill>
                  <a:prstClr val="white"/>
                </a:solidFill>
                <a:latin typeface="Manrope ExtraBold" pitchFamily="2" charset="0"/>
              </a:rPr>
              <a:t>край.рф</a:t>
            </a:r>
            <a:r>
              <a:rPr lang="ru-RU" dirty="0">
                <a:solidFill>
                  <a:prstClr val="white"/>
                </a:solidFill>
                <a:latin typeface="Manrope ExtraBold" pitchFamily="2" charset="0"/>
              </a:rPr>
              <a:t>/</a:t>
            </a:r>
            <a:endParaRPr lang="ru-RU" sz="1100" dirty="0">
              <a:solidFill>
                <a:prstClr val="white"/>
              </a:solidFill>
              <a:latin typeface="Manrope Mediu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536" y="1755582"/>
            <a:ext cx="11043226" cy="38877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99" y="-239553"/>
            <a:ext cx="4518754" cy="3012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9" y="226045"/>
            <a:ext cx="3060749" cy="2081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312" y="5355612"/>
            <a:ext cx="438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 smtClean="0">
                <a:latin typeface="Manrope Light" pitchFamily="2" charset="0"/>
              </a:rPr>
              <a:t>Воспитатель МБДОУ «Детский сад № 24 «Солнышко» города Рубцовска Алтайского края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nrope Light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682" y="5081377"/>
            <a:ext cx="347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 err="1" smtClean="0">
                <a:latin typeface="Manrope ExtraBold" pitchFamily="2" charset="0"/>
              </a:rPr>
              <a:t>Волегова</a:t>
            </a:r>
            <a:r>
              <a:rPr lang="ru-RU" sz="1400" dirty="0" smtClean="0">
                <a:latin typeface="Manrope ExtraBold" pitchFamily="2" charset="0"/>
              </a:rPr>
              <a:t> Юлия Александровна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nrope ExtraBold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0641" y="5977466"/>
            <a:ext cx="167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dirty="0" smtClean="0">
                <a:solidFill>
                  <a:prstClr val="white"/>
                </a:solidFill>
                <a:latin typeface="Manrope Light" pitchFamily="2" charset="0"/>
              </a:rPr>
              <a:t>Геленджик, 2025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</p:txBody>
      </p:sp>
      <p:grpSp>
        <p:nvGrpSpPr>
          <p:cNvPr id="153" name="Группа 152"/>
          <p:cNvGrpSpPr/>
          <p:nvPr/>
        </p:nvGrpSpPr>
        <p:grpSpPr>
          <a:xfrm>
            <a:off x="550863" y="4216846"/>
            <a:ext cx="571500" cy="571500"/>
            <a:chOff x="260350" y="2189790"/>
            <a:chExt cx="669298" cy="669298"/>
          </a:xfrm>
        </p:grpSpPr>
        <p:sp>
          <p:nvSpPr>
            <p:cNvPr id="154" name="Овал 153"/>
            <p:cNvSpPr/>
            <p:nvPr/>
          </p:nvSpPr>
          <p:spPr>
            <a:xfrm>
              <a:off x="260350" y="2189790"/>
              <a:ext cx="669298" cy="669298"/>
            </a:xfrm>
            <a:prstGeom prst="ellipse">
              <a:avLst/>
            </a:prstGeom>
            <a:solidFill>
              <a:srgbClr val="1C3A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5" name="Рисунок 1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112" y="2389189"/>
              <a:ext cx="457776" cy="270502"/>
            </a:xfrm>
            <a:prstGeom prst="rect">
              <a:avLst/>
            </a:prstGeom>
          </p:spPr>
        </p:pic>
      </p:grpSp>
      <p:grpSp>
        <p:nvGrpSpPr>
          <p:cNvPr id="156" name="Группа 155"/>
          <p:cNvGrpSpPr/>
          <p:nvPr/>
        </p:nvGrpSpPr>
        <p:grpSpPr>
          <a:xfrm>
            <a:off x="1355196" y="4216846"/>
            <a:ext cx="571500" cy="571500"/>
            <a:chOff x="1607608" y="4597509"/>
            <a:chExt cx="571500" cy="571500"/>
          </a:xfrm>
        </p:grpSpPr>
        <p:sp>
          <p:nvSpPr>
            <p:cNvPr id="157" name="Овал 156"/>
            <p:cNvSpPr/>
            <p:nvPr/>
          </p:nvSpPr>
          <p:spPr>
            <a:xfrm>
              <a:off x="1607608" y="4597509"/>
              <a:ext cx="571500" cy="571500"/>
            </a:xfrm>
            <a:prstGeom prst="ellipse">
              <a:avLst/>
            </a:prstGeom>
            <a:solidFill>
              <a:srgbClr val="1D5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8" name="Рисунок 1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8841" y="4711809"/>
              <a:ext cx="276225" cy="342900"/>
            </a:xfrm>
            <a:prstGeom prst="rect">
              <a:avLst/>
            </a:prstGeom>
          </p:spPr>
        </p:pic>
      </p:grpSp>
      <p:grpSp>
        <p:nvGrpSpPr>
          <p:cNvPr id="159" name="Группа 158"/>
          <p:cNvGrpSpPr/>
          <p:nvPr/>
        </p:nvGrpSpPr>
        <p:grpSpPr>
          <a:xfrm>
            <a:off x="2159529" y="4216846"/>
            <a:ext cx="571500" cy="571500"/>
            <a:chOff x="2411941" y="4597509"/>
            <a:chExt cx="571500" cy="571500"/>
          </a:xfrm>
        </p:grpSpPr>
        <p:sp>
          <p:nvSpPr>
            <p:cNvPr id="160" name="Овал 159"/>
            <p:cNvSpPr/>
            <p:nvPr/>
          </p:nvSpPr>
          <p:spPr>
            <a:xfrm>
              <a:off x="2411941" y="4597509"/>
              <a:ext cx="571500" cy="571500"/>
            </a:xfrm>
            <a:prstGeom prst="ellipse">
              <a:avLst/>
            </a:prstGeom>
            <a:solidFill>
              <a:srgbClr val="408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1" name="Рисунок 1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5396" y="4767372"/>
              <a:ext cx="352425" cy="238125"/>
            </a:xfrm>
            <a:prstGeom prst="rect">
              <a:avLst/>
            </a:prstGeom>
          </p:spPr>
        </p:pic>
      </p:grpSp>
      <p:grpSp>
        <p:nvGrpSpPr>
          <p:cNvPr id="162" name="Группа 161"/>
          <p:cNvGrpSpPr/>
          <p:nvPr/>
        </p:nvGrpSpPr>
        <p:grpSpPr>
          <a:xfrm>
            <a:off x="2963863" y="4216846"/>
            <a:ext cx="571500" cy="571500"/>
            <a:chOff x="3216275" y="4597509"/>
            <a:chExt cx="571500" cy="571500"/>
          </a:xfrm>
        </p:grpSpPr>
        <p:sp>
          <p:nvSpPr>
            <p:cNvPr id="163" name="Овал 162"/>
            <p:cNvSpPr/>
            <p:nvPr/>
          </p:nvSpPr>
          <p:spPr>
            <a:xfrm>
              <a:off x="3216275" y="4597509"/>
              <a:ext cx="571500" cy="571500"/>
            </a:xfrm>
            <a:prstGeom prst="ellipse">
              <a:avLst/>
            </a:prstGeom>
            <a:solidFill>
              <a:srgbClr val="6AB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4" name="Рисунок 1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5398" y="4707046"/>
              <a:ext cx="200025" cy="352425"/>
            </a:xfrm>
            <a:prstGeom prst="rect">
              <a:avLst/>
            </a:prstGeom>
          </p:spPr>
        </p:pic>
      </p:grpSp>
      <p:sp>
        <p:nvSpPr>
          <p:cNvPr id="180" name="TextBox 179"/>
          <p:cNvSpPr txBox="1"/>
          <p:nvPr/>
        </p:nvSpPr>
        <p:spPr>
          <a:xfrm>
            <a:off x="445948" y="1925765"/>
            <a:ext cx="585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nrope Medium" pitchFamily="2" charset="0"/>
                <a:ea typeface="+mn-ea"/>
                <a:cs typeface="+mn-cs"/>
              </a:rPr>
              <a:t>Просветительское мероприятие для родителей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436939" y="2167021"/>
            <a:ext cx="66327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ИГРАЕМ ВМЕСТЕ</a:t>
            </a:r>
          </a:p>
        </p:txBody>
      </p:sp>
      <p:sp>
        <p:nvSpPr>
          <p:cNvPr id="13" name="Полилиния: фигура 12"/>
          <p:cNvSpPr/>
          <p:nvPr/>
        </p:nvSpPr>
        <p:spPr>
          <a:xfrm>
            <a:off x="6908581" y="4820834"/>
            <a:ext cx="5156495" cy="1923954"/>
          </a:xfrm>
          <a:custGeom>
            <a:avLst/>
            <a:gdLst>
              <a:gd name="connsiteX0" fmla="*/ 447562 w 5156495"/>
              <a:gd name="connsiteY0" fmla="*/ 338020 h 1923954"/>
              <a:gd name="connsiteX1" fmla="*/ 15383 w 5156495"/>
              <a:gd name="connsiteY1" fmla="*/ 656467 h 1923954"/>
              <a:gd name="connsiteX2" fmla="*/ 170058 w 5156495"/>
              <a:gd name="connsiteY2" fmla="*/ 1520826 h 1923954"/>
              <a:gd name="connsiteX3" fmla="*/ 861544 w 5156495"/>
              <a:gd name="connsiteY3" fmla="*/ 1666402 h 1923954"/>
              <a:gd name="connsiteX4" fmla="*/ 1339216 w 5156495"/>
              <a:gd name="connsiteY4" fmla="*/ 1921160 h 1923954"/>
              <a:gd name="connsiteX5" fmla="*/ 2262715 w 5156495"/>
              <a:gd name="connsiteY5" fmla="*/ 1784682 h 1923954"/>
              <a:gd name="connsiteX6" fmla="*/ 3227156 w 5156495"/>
              <a:gd name="connsiteY6" fmla="*/ 1516276 h 1923954"/>
              <a:gd name="connsiteX7" fmla="*/ 4227992 w 5156495"/>
              <a:gd name="connsiteY7" fmla="*/ 1520826 h 1923954"/>
              <a:gd name="connsiteX8" fmla="*/ 4701115 w 5156495"/>
              <a:gd name="connsiteY8" fmla="*/ 924873 h 1923954"/>
              <a:gd name="connsiteX9" fmla="*/ 5083252 w 5156495"/>
              <a:gd name="connsiteY9" fmla="*/ 679214 h 1923954"/>
              <a:gd name="connsiteX10" fmla="*/ 5124195 w 5156495"/>
              <a:gd name="connsiteY10" fmla="*/ 338020 h 1923954"/>
              <a:gd name="connsiteX11" fmla="*/ 4719312 w 5156495"/>
              <a:gd name="connsiteY11" fmla="*/ 78712 h 1923954"/>
              <a:gd name="connsiteX12" fmla="*/ 3331789 w 5156495"/>
              <a:gd name="connsiteY12" fmla="*/ 338020 h 1923954"/>
              <a:gd name="connsiteX13" fmla="*/ 1857831 w 5156495"/>
              <a:gd name="connsiteY13" fmla="*/ 297076 h 1923954"/>
              <a:gd name="connsiteX14" fmla="*/ 1384709 w 5156495"/>
              <a:gd name="connsiteY14" fmla="*/ 1375 h 1923954"/>
              <a:gd name="connsiteX15" fmla="*/ 561294 w 5156495"/>
              <a:gd name="connsiteY15" fmla="*/ 192444 h 1923954"/>
              <a:gd name="connsiteX16" fmla="*/ 447562 w 5156495"/>
              <a:gd name="connsiteY16" fmla="*/ 338020 h 192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56495" h="1923954">
                <a:moveTo>
                  <a:pt x="447562" y="338020"/>
                </a:moveTo>
                <a:cubicBezTo>
                  <a:pt x="356577" y="415357"/>
                  <a:pt x="61634" y="459333"/>
                  <a:pt x="15383" y="656467"/>
                </a:cubicBezTo>
                <a:cubicBezTo>
                  <a:pt x="-30868" y="853601"/>
                  <a:pt x="29031" y="1352504"/>
                  <a:pt x="170058" y="1520826"/>
                </a:cubicBezTo>
                <a:cubicBezTo>
                  <a:pt x="311085" y="1689149"/>
                  <a:pt x="666684" y="1599680"/>
                  <a:pt x="861544" y="1666402"/>
                </a:cubicBezTo>
                <a:cubicBezTo>
                  <a:pt x="1056404" y="1733124"/>
                  <a:pt x="1105688" y="1901447"/>
                  <a:pt x="1339216" y="1921160"/>
                </a:cubicBezTo>
                <a:cubicBezTo>
                  <a:pt x="1572745" y="1940873"/>
                  <a:pt x="1948059" y="1852163"/>
                  <a:pt x="2262715" y="1784682"/>
                </a:cubicBezTo>
                <a:cubicBezTo>
                  <a:pt x="2577371" y="1717201"/>
                  <a:pt x="2899610" y="1560252"/>
                  <a:pt x="3227156" y="1516276"/>
                </a:cubicBezTo>
                <a:cubicBezTo>
                  <a:pt x="3554702" y="1472300"/>
                  <a:pt x="3982332" y="1619393"/>
                  <a:pt x="4227992" y="1520826"/>
                </a:cubicBezTo>
                <a:cubicBezTo>
                  <a:pt x="4473652" y="1422259"/>
                  <a:pt x="4558572" y="1065142"/>
                  <a:pt x="4701115" y="924873"/>
                </a:cubicBezTo>
                <a:cubicBezTo>
                  <a:pt x="4843658" y="784604"/>
                  <a:pt x="5012739" y="777023"/>
                  <a:pt x="5083252" y="679214"/>
                </a:cubicBezTo>
                <a:cubicBezTo>
                  <a:pt x="5153765" y="581405"/>
                  <a:pt x="5184852" y="438104"/>
                  <a:pt x="5124195" y="338020"/>
                </a:cubicBezTo>
                <a:cubicBezTo>
                  <a:pt x="5063538" y="237936"/>
                  <a:pt x="5018046" y="78712"/>
                  <a:pt x="4719312" y="78712"/>
                </a:cubicBezTo>
                <a:cubicBezTo>
                  <a:pt x="4420578" y="78712"/>
                  <a:pt x="3808703" y="301626"/>
                  <a:pt x="3331789" y="338020"/>
                </a:cubicBezTo>
                <a:cubicBezTo>
                  <a:pt x="2854876" y="374414"/>
                  <a:pt x="2182344" y="353184"/>
                  <a:pt x="1857831" y="297076"/>
                </a:cubicBezTo>
                <a:cubicBezTo>
                  <a:pt x="1533318" y="240968"/>
                  <a:pt x="1600799" y="18814"/>
                  <a:pt x="1384709" y="1375"/>
                </a:cubicBezTo>
                <a:cubicBezTo>
                  <a:pt x="1168619" y="-16064"/>
                  <a:pt x="720518" y="137095"/>
                  <a:pt x="561294" y="192444"/>
                </a:cubicBezTo>
                <a:cubicBezTo>
                  <a:pt x="402070" y="247793"/>
                  <a:pt x="538547" y="260683"/>
                  <a:pt x="447562" y="338020"/>
                </a:cubicBezTo>
                <a:close/>
              </a:path>
            </a:pathLst>
          </a:custGeom>
          <a:solidFill>
            <a:srgbClr val="1C3A5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27" y="2624283"/>
            <a:ext cx="6591299" cy="43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41172" y="-1034983"/>
            <a:ext cx="9350828" cy="3496932"/>
          </a:xfrm>
          <a:custGeom>
            <a:avLst/>
            <a:gdLst/>
            <a:ahLst/>
            <a:cxnLst/>
            <a:rect l="l" t="t" r="r" b="b"/>
            <a:pathLst>
              <a:path w="11961556" h="7487746">
                <a:moveTo>
                  <a:pt x="0" y="0"/>
                </a:moveTo>
                <a:lnTo>
                  <a:pt x="11961556" y="0"/>
                </a:lnTo>
                <a:lnTo>
                  <a:pt x="11961556" y="7487746"/>
                </a:lnTo>
                <a:lnTo>
                  <a:pt x="0" y="7487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508933" y="5190003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949060" y="2199991"/>
            <a:ext cx="3367278" cy="54864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52796" y="1676466"/>
            <a:ext cx="3947979" cy="5746598"/>
          </a:xfrm>
          <a:custGeom>
            <a:avLst/>
            <a:gdLst/>
            <a:ahLst/>
            <a:cxnLst/>
            <a:rect l="l" t="t" r="r" b="b"/>
            <a:pathLst>
              <a:path w="5921968" h="8619897">
                <a:moveTo>
                  <a:pt x="0" y="0"/>
                </a:moveTo>
                <a:lnTo>
                  <a:pt x="5921968" y="0"/>
                </a:lnTo>
                <a:lnTo>
                  <a:pt x="5921968" y="8619897"/>
                </a:lnTo>
                <a:lnTo>
                  <a:pt x="0" y="8619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371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58524" y="86360"/>
            <a:ext cx="6916124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0"/>
              </a:lnSpc>
              <a:spcBef>
                <a:spcPct val="0"/>
              </a:spcBef>
            </a:pPr>
            <a:r>
              <a:rPr lang="ru-RU" sz="36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Зачем играть в сюжетные игры в семье</a:t>
            </a:r>
            <a:r>
              <a:rPr lang="en-US" sz="36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? </a:t>
            </a:r>
            <a:endParaRPr lang="en-US" sz="3600" dirty="0">
              <a:solidFill>
                <a:srgbClr val="000000"/>
              </a:solidFill>
              <a:latin typeface="Manrope ExtraBold" pitchFamily="2" charset="0"/>
              <a:ea typeface="Big Stem"/>
              <a:cs typeface="Big Stem"/>
              <a:sym typeface="Big Ste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183" y="2349162"/>
            <a:ext cx="78252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Дети понимают роли и отношения в семье.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Сюжетные игры развивают фантазию, социальные навыки и эмоции.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Сюжетные игры укрепляют семейные связи.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6555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19300" y="-1034984"/>
            <a:ext cx="11287358" cy="3496932"/>
          </a:xfrm>
          <a:custGeom>
            <a:avLst/>
            <a:gdLst/>
            <a:ahLst/>
            <a:cxnLst/>
            <a:rect l="l" t="t" r="r" b="b"/>
            <a:pathLst>
              <a:path w="11961556" h="7487746">
                <a:moveTo>
                  <a:pt x="0" y="0"/>
                </a:moveTo>
                <a:lnTo>
                  <a:pt x="11961556" y="0"/>
                </a:lnTo>
                <a:lnTo>
                  <a:pt x="11961556" y="7487746"/>
                </a:lnTo>
                <a:lnTo>
                  <a:pt x="0" y="7487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022166" y="86287"/>
            <a:ext cx="9281625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0"/>
              </a:lnSpc>
              <a:spcBef>
                <a:spcPct val="0"/>
              </a:spcBef>
            </a:pPr>
            <a:r>
              <a:rPr lang="ru-RU" sz="36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Как придумать и изготовить атрибуты для сюжетно-ролевой игры</a:t>
            </a:r>
            <a:r>
              <a:rPr lang="en-US" sz="36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? </a:t>
            </a:r>
            <a:endParaRPr lang="en-US" sz="3600" dirty="0">
              <a:solidFill>
                <a:srgbClr val="000000"/>
              </a:solidFill>
              <a:latin typeface="Manrope ExtraBold" pitchFamily="2" charset="0"/>
              <a:ea typeface="Big Stem"/>
              <a:cs typeface="Big Stem"/>
              <a:sym typeface="Big Stem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4" y="2730563"/>
            <a:ext cx="2838450" cy="378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6"/>
          <a:stretch/>
        </p:blipFill>
        <p:spPr>
          <a:xfrm>
            <a:off x="8130921" y="2321254"/>
            <a:ext cx="3286822" cy="419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48" y="3133778"/>
            <a:ext cx="3797230" cy="284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reeform 4"/>
          <p:cNvSpPr/>
          <p:nvPr/>
        </p:nvSpPr>
        <p:spPr>
          <a:xfrm flipH="1">
            <a:off x="10588412" y="4995597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221635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biLevel thresh="25000"/>
            </a:blip>
            <a:stretch>
              <a:fillRect t="-8777" b="-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35882" y="-867090"/>
            <a:ext cx="9196817" cy="3496932"/>
          </a:xfrm>
          <a:custGeom>
            <a:avLst/>
            <a:gdLst/>
            <a:ahLst/>
            <a:cxnLst/>
            <a:rect l="l" t="t" r="r" b="b"/>
            <a:pathLst>
              <a:path w="11961556" h="7487746">
                <a:moveTo>
                  <a:pt x="0" y="0"/>
                </a:moveTo>
                <a:lnTo>
                  <a:pt x="11961556" y="0"/>
                </a:lnTo>
                <a:lnTo>
                  <a:pt x="11961556" y="7487746"/>
                </a:lnTo>
                <a:lnTo>
                  <a:pt x="0" y="7487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508933" y="5190003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949060" y="2199991"/>
            <a:ext cx="3367278" cy="54864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52796" y="1676466"/>
            <a:ext cx="3947979" cy="5746598"/>
          </a:xfrm>
          <a:custGeom>
            <a:avLst/>
            <a:gdLst/>
            <a:ahLst/>
            <a:cxnLst/>
            <a:rect l="l" t="t" r="r" b="b"/>
            <a:pathLst>
              <a:path w="5921968" h="8619897">
                <a:moveTo>
                  <a:pt x="0" y="0"/>
                </a:moveTo>
                <a:lnTo>
                  <a:pt x="5921968" y="0"/>
                </a:lnTo>
                <a:lnTo>
                  <a:pt x="5921968" y="8619897"/>
                </a:lnTo>
                <a:lnTo>
                  <a:pt x="0" y="8619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371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49728" y="78662"/>
            <a:ext cx="6916124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0"/>
              </a:lnSpc>
              <a:spcBef>
                <a:spcPct val="0"/>
              </a:spcBef>
            </a:pPr>
            <a:r>
              <a:rPr lang="ru-RU" sz="36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Что такое дидактическая игра</a:t>
            </a:r>
            <a:r>
              <a:rPr lang="en-US" sz="36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? </a:t>
            </a:r>
            <a:endParaRPr lang="en-US" sz="3600" dirty="0">
              <a:solidFill>
                <a:srgbClr val="000000"/>
              </a:solidFill>
              <a:latin typeface="Manrope ExtraBold" pitchFamily="2" charset="0"/>
              <a:ea typeface="Big Stem"/>
              <a:cs typeface="Big Stem"/>
              <a:sym typeface="Big Ste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181" y="2635458"/>
            <a:ext cx="7825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Игра, которая помогает учиться, даёт новые знания и развивает умственные способности</a:t>
            </a:r>
            <a:r>
              <a:rPr lang="ru-RU" sz="3200" b="1" dirty="0" smtClean="0"/>
              <a:t>.</a:t>
            </a:r>
            <a:endParaRPr lang="ru-RU" sz="32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603171" y="4343400"/>
            <a:ext cx="54755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«Кто что делает?»</a:t>
            </a:r>
          </a:p>
          <a:p>
            <a:pPr algn="ctr"/>
            <a:r>
              <a:rPr lang="ru-RU" sz="2800" dirty="0"/>
              <a:t>«Угадай, какое число пропущено?»</a:t>
            </a:r>
          </a:p>
          <a:p>
            <a:pPr algn="ctr"/>
            <a:r>
              <a:rPr lang="ru-RU" sz="2800" dirty="0"/>
              <a:t>«Что растёт в огороде?»</a:t>
            </a:r>
          </a:p>
          <a:p>
            <a:pPr algn="ctr"/>
            <a:r>
              <a:rPr lang="ru-RU" sz="2800" dirty="0"/>
              <a:t>«Рыбаки и </a:t>
            </a:r>
            <a:r>
              <a:rPr lang="ru-RU" sz="2800" dirty="0" smtClean="0"/>
              <a:t>рыбки»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3069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/>
          <p:cNvSpPr/>
          <p:nvPr/>
        </p:nvSpPr>
        <p:spPr>
          <a:xfrm rot="-147798">
            <a:off x="2996289" y="183098"/>
            <a:ext cx="8549845" cy="1375339"/>
          </a:xfrm>
          <a:custGeom>
            <a:avLst/>
            <a:gdLst/>
            <a:ahLst/>
            <a:cxnLst/>
            <a:rect l="l" t="t" r="r" b="b"/>
            <a:pathLst>
              <a:path w="12824767" h="4127243">
                <a:moveTo>
                  <a:pt x="0" y="0"/>
                </a:moveTo>
                <a:lnTo>
                  <a:pt x="12824768" y="0"/>
                </a:lnTo>
                <a:lnTo>
                  <a:pt x="12824768" y="4127244"/>
                </a:lnTo>
                <a:lnTo>
                  <a:pt x="0" y="4127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133773" y="5190002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4"/>
          <p:cNvSpPr txBox="1"/>
          <p:nvPr/>
        </p:nvSpPr>
        <p:spPr>
          <a:xfrm>
            <a:off x="2419350" y="379127"/>
            <a:ext cx="94868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ru-RU" altLang="en-US" sz="3600" spc="67" dirty="0" smtClean="0">
                <a:latin typeface="Manrope ExtraBold" pitchFamily="2" charset="0"/>
                <a:ea typeface="Scripter" panose="020B0604020202020204"/>
                <a:cs typeface="Scripter" panose="020B0604020202020204"/>
                <a:sym typeface="Scripter" panose="020B0604020202020204"/>
              </a:rPr>
              <a:t>Как увлекательно играть в дидактические игры вместе в детьми?</a:t>
            </a:r>
            <a:endParaRPr lang="ru-RU" altLang="en-US" sz="3600" spc="67" dirty="0">
              <a:latin typeface="Manrope ExtraBold" pitchFamily="2" charset="0"/>
              <a:ea typeface="Scripter" panose="020B0604020202020204"/>
              <a:cs typeface="Scripter" panose="020B0604020202020204"/>
              <a:sym typeface="Scripter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3967" y="2309458"/>
            <a:ext cx="104174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Создавать игровые ситуации: </a:t>
            </a:r>
            <a:r>
              <a:rPr lang="ru-RU" sz="2400" dirty="0" smtClean="0"/>
              <a:t>«Кукла заболела», «Помоги Мишке встретить гостей»…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Использовать элементы драматизации: </a:t>
            </a:r>
            <a:r>
              <a:rPr lang="ru-RU" sz="2400" dirty="0" smtClean="0"/>
              <a:t>вообразить </a:t>
            </a:r>
            <a:r>
              <a:rPr lang="ru-RU" sz="2400" dirty="0" smtClean="0"/>
              <a:t>себя животным, которое потеряло свой домик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Применять сюрпризные приёмы: </a:t>
            </a:r>
            <a:r>
              <a:rPr lang="ru-RU" sz="2400" dirty="0" smtClean="0"/>
              <a:t>спрятать предмет и предложить ребёнку его найти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Использовать загадки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Включать элементы соревнования: </a:t>
            </a:r>
            <a:r>
              <a:rPr lang="ru-RU" sz="2400" dirty="0" smtClean="0"/>
              <a:t>например, кто найдёт большее количество предметов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Использовать песни и хороводы. </a:t>
            </a:r>
            <a:r>
              <a:rPr lang="ru-RU" sz="2400" dirty="0" smtClean="0"/>
              <a:t>Это поможет разнообразить даже самую скучную игру.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3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/>
          <p:cNvSpPr/>
          <p:nvPr/>
        </p:nvSpPr>
        <p:spPr>
          <a:xfrm rot="-147798">
            <a:off x="2996289" y="183098"/>
            <a:ext cx="8549845" cy="1375339"/>
          </a:xfrm>
          <a:custGeom>
            <a:avLst/>
            <a:gdLst/>
            <a:ahLst/>
            <a:cxnLst/>
            <a:rect l="l" t="t" r="r" b="b"/>
            <a:pathLst>
              <a:path w="12824767" h="4127243">
                <a:moveTo>
                  <a:pt x="0" y="0"/>
                </a:moveTo>
                <a:lnTo>
                  <a:pt x="12824768" y="0"/>
                </a:lnTo>
                <a:lnTo>
                  <a:pt x="12824768" y="4127244"/>
                </a:lnTo>
                <a:lnTo>
                  <a:pt x="0" y="4127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133773" y="5190002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4"/>
          <p:cNvSpPr txBox="1"/>
          <p:nvPr/>
        </p:nvSpPr>
        <p:spPr>
          <a:xfrm>
            <a:off x="2419350" y="379127"/>
            <a:ext cx="94868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ru-RU" altLang="en-US" sz="3600" spc="67" dirty="0" smtClean="0">
                <a:latin typeface="Manrope ExtraBold" pitchFamily="2" charset="0"/>
                <a:ea typeface="Scripter" panose="020B0604020202020204"/>
                <a:cs typeface="Scripter" panose="020B0604020202020204"/>
                <a:sym typeface="Scripter" panose="020B0604020202020204"/>
              </a:rPr>
              <a:t>Виды настольных игр </a:t>
            </a:r>
          </a:p>
          <a:p>
            <a:pPr algn="ctr" defTabSz="609600"/>
            <a:r>
              <a:rPr lang="ru-RU" altLang="en-US" sz="3600" spc="67" dirty="0" smtClean="0">
                <a:latin typeface="Manrope ExtraBold" pitchFamily="2" charset="0"/>
                <a:ea typeface="Scripter" panose="020B0604020202020204"/>
                <a:cs typeface="Scripter" panose="020B0604020202020204"/>
                <a:sym typeface="Scripter" panose="020B0604020202020204"/>
              </a:rPr>
              <a:t>для всей семьи</a:t>
            </a:r>
            <a:endParaRPr lang="ru-RU" altLang="en-US" sz="3600" spc="67" dirty="0">
              <a:latin typeface="Manrope ExtraBold" pitchFamily="2" charset="0"/>
              <a:ea typeface="Scripter" panose="020B0604020202020204"/>
              <a:cs typeface="Scripter" panose="020B0604020202020204"/>
              <a:sym typeface="Scripter" panose="020B060402020202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1" y="2854482"/>
            <a:ext cx="4104850" cy="2734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54" y="1676466"/>
            <a:ext cx="3592286" cy="3592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30" y="2021113"/>
            <a:ext cx="2925537" cy="390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41287" y="-639432"/>
            <a:ext cx="9143886" cy="3589461"/>
          </a:xfrm>
          <a:custGeom>
            <a:avLst/>
            <a:gdLst/>
            <a:ahLst/>
            <a:cxnLst/>
            <a:rect l="l" t="t" r="r" b="b"/>
            <a:pathLst>
              <a:path w="11961556" h="7487746">
                <a:moveTo>
                  <a:pt x="0" y="0"/>
                </a:moveTo>
                <a:lnTo>
                  <a:pt x="11961556" y="0"/>
                </a:lnTo>
                <a:lnTo>
                  <a:pt x="11961556" y="7487746"/>
                </a:lnTo>
                <a:lnTo>
                  <a:pt x="0" y="7487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508933" y="5190003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949060" y="2199991"/>
            <a:ext cx="3367278" cy="54864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79120" y="1676466"/>
            <a:ext cx="3947979" cy="5746598"/>
          </a:xfrm>
          <a:custGeom>
            <a:avLst/>
            <a:gdLst/>
            <a:ahLst/>
            <a:cxnLst/>
            <a:rect l="l" t="t" r="r" b="b"/>
            <a:pathLst>
              <a:path w="5921968" h="8619897">
                <a:moveTo>
                  <a:pt x="0" y="0"/>
                </a:moveTo>
                <a:lnTo>
                  <a:pt x="5921968" y="0"/>
                </a:lnTo>
                <a:lnTo>
                  <a:pt x="5921968" y="8619897"/>
                </a:lnTo>
                <a:lnTo>
                  <a:pt x="0" y="8619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71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73435" y="360208"/>
            <a:ext cx="6916124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Что такое коммуникативные игры</a:t>
            </a:r>
            <a:r>
              <a:rPr lang="en-US" sz="40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? </a:t>
            </a:r>
            <a:endParaRPr lang="en-US" sz="4000" dirty="0">
              <a:solidFill>
                <a:srgbClr val="000000"/>
              </a:solidFill>
              <a:latin typeface="Manrope ExtraBold" pitchFamily="2" charset="0"/>
              <a:ea typeface="Big Stem"/>
              <a:cs typeface="Big Stem"/>
              <a:sym typeface="Big Ste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6360" y="3409949"/>
            <a:ext cx="6362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Это такие игры, которые помогают развивать </a:t>
            </a:r>
            <a:r>
              <a:rPr lang="ru-RU" sz="3200" b="1" dirty="0" err="1"/>
              <a:t>эмпатию</a:t>
            </a:r>
            <a:r>
              <a:rPr lang="ru-RU" sz="3200" b="1" dirty="0"/>
              <a:t>, умение решать конфликты, сотрудничать.</a:t>
            </a:r>
            <a:endParaRPr lang="ru-RU" sz="32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/>
          <p:cNvSpPr/>
          <p:nvPr/>
        </p:nvSpPr>
        <p:spPr>
          <a:xfrm rot="-147798">
            <a:off x="2996289" y="183098"/>
            <a:ext cx="8549845" cy="1375339"/>
          </a:xfrm>
          <a:custGeom>
            <a:avLst/>
            <a:gdLst/>
            <a:ahLst/>
            <a:cxnLst/>
            <a:rect l="l" t="t" r="r" b="b"/>
            <a:pathLst>
              <a:path w="12824767" h="4127243">
                <a:moveTo>
                  <a:pt x="0" y="0"/>
                </a:moveTo>
                <a:lnTo>
                  <a:pt x="12824768" y="0"/>
                </a:lnTo>
                <a:lnTo>
                  <a:pt x="12824768" y="4127244"/>
                </a:lnTo>
                <a:lnTo>
                  <a:pt x="0" y="4127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 t="-8777" b="-8777"/>
            </a:stretch>
          </a:blipFill>
        </p:spPr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10" y="446314"/>
            <a:ext cx="4543342" cy="3193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4"/>
          <p:cNvSpPr txBox="1"/>
          <p:nvPr/>
        </p:nvSpPr>
        <p:spPr>
          <a:xfrm>
            <a:off x="7483732" y="447014"/>
            <a:ext cx="446291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ru-RU" altLang="en-US" sz="3600" spc="67" dirty="0" smtClean="0">
                <a:latin typeface="Manrope ExtraBold" pitchFamily="2" charset="0"/>
                <a:ea typeface="Scripter" panose="020B0604020202020204"/>
                <a:cs typeface="Scripter" panose="020B0604020202020204"/>
                <a:sym typeface="Scripter" panose="020B0604020202020204"/>
              </a:rPr>
              <a:t>Варианты </a:t>
            </a:r>
          </a:p>
          <a:p>
            <a:pPr algn="ctr" defTabSz="609600"/>
            <a:r>
              <a:rPr lang="ru-RU" altLang="en-US" sz="3600" spc="67" dirty="0" smtClean="0">
                <a:latin typeface="Manrope ExtraBold" pitchFamily="2" charset="0"/>
                <a:ea typeface="Scripter" panose="020B0604020202020204"/>
                <a:cs typeface="Scripter" panose="020B0604020202020204"/>
                <a:sym typeface="Scripter" panose="020B0604020202020204"/>
              </a:rPr>
              <a:t>коммуникативных игр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3" y="3195430"/>
            <a:ext cx="5132810" cy="3440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7968033" y="2266614"/>
            <a:ext cx="34943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«Семейная газета»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 smtClean="0"/>
              <a:t>«Семейный совет»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 smtClean="0"/>
              <a:t>«Безопасные стены»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 smtClean="0"/>
              <a:t>«Круг сочувствия»</a:t>
            </a:r>
            <a:endParaRPr lang="ru-RU" sz="2800" dirty="0"/>
          </a:p>
        </p:txBody>
      </p:sp>
      <p:sp>
        <p:nvSpPr>
          <p:cNvPr id="4" name="Freeform 4"/>
          <p:cNvSpPr/>
          <p:nvPr/>
        </p:nvSpPr>
        <p:spPr>
          <a:xfrm flipH="1">
            <a:off x="10133773" y="5190002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29809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lum bright="70000" contrast="-70000"/>
            </a:blip>
            <a:stretch>
              <a:fillRect t="-8777" b="-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41287" y="-639432"/>
            <a:ext cx="9143886" cy="3589461"/>
          </a:xfrm>
          <a:custGeom>
            <a:avLst/>
            <a:gdLst/>
            <a:ahLst/>
            <a:cxnLst/>
            <a:rect l="l" t="t" r="r" b="b"/>
            <a:pathLst>
              <a:path w="11961556" h="7487746">
                <a:moveTo>
                  <a:pt x="0" y="0"/>
                </a:moveTo>
                <a:lnTo>
                  <a:pt x="11961556" y="0"/>
                </a:lnTo>
                <a:lnTo>
                  <a:pt x="11961556" y="7487746"/>
                </a:lnTo>
                <a:lnTo>
                  <a:pt x="0" y="7487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508933" y="5190003"/>
            <a:ext cx="3207175" cy="1964395"/>
          </a:xfrm>
          <a:custGeom>
            <a:avLst/>
            <a:gdLst/>
            <a:ahLst/>
            <a:cxnLst/>
            <a:rect l="l" t="t" r="r" b="b"/>
            <a:pathLst>
              <a:path w="4810762" h="2946592">
                <a:moveTo>
                  <a:pt x="4810762" y="0"/>
                </a:moveTo>
                <a:lnTo>
                  <a:pt x="0" y="0"/>
                </a:lnTo>
                <a:lnTo>
                  <a:pt x="0" y="2946592"/>
                </a:lnTo>
                <a:lnTo>
                  <a:pt x="4810762" y="2946592"/>
                </a:lnTo>
                <a:lnTo>
                  <a:pt x="48107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0800000">
            <a:off x="-756262" y="-249499"/>
            <a:ext cx="3804376" cy="1925965"/>
          </a:xfrm>
          <a:custGeom>
            <a:avLst/>
            <a:gdLst/>
            <a:ahLst/>
            <a:cxnLst/>
            <a:rect l="l" t="t" r="r" b="b"/>
            <a:pathLst>
              <a:path w="5706564" h="2888948">
                <a:moveTo>
                  <a:pt x="0" y="0"/>
                </a:moveTo>
                <a:lnTo>
                  <a:pt x="5706564" y="0"/>
                </a:lnTo>
                <a:lnTo>
                  <a:pt x="5706564" y="2888948"/>
                </a:lnTo>
                <a:lnTo>
                  <a:pt x="0" y="2888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949060" y="2199991"/>
            <a:ext cx="3367278" cy="54864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92880" y="1763552"/>
            <a:ext cx="3947979" cy="5746598"/>
          </a:xfrm>
          <a:custGeom>
            <a:avLst/>
            <a:gdLst/>
            <a:ahLst/>
            <a:cxnLst/>
            <a:rect l="l" t="t" r="r" b="b"/>
            <a:pathLst>
              <a:path w="5921968" h="8619897">
                <a:moveTo>
                  <a:pt x="0" y="0"/>
                </a:moveTo>
                <a:lnTo>
                  <a:pt x="5921968" y="0"/>
                </a:lnTo>
                <a:lnTo>
                  <a:pt x="5921968" y="8619897"/>
                </a:lnTo>
                <a:lnTo>
                  <a:pt x="0" y="8619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71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73435" y="360208"/>
            <a:ext cx="6916124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Как организовать домашний театр</a:t>
            </a:r>
            <a:r>
              <a:rPr lang="en-US" sz="4000" dirty="0" smtClean="0">
                <a:solidFill>
                  <a:srgbClr val="000000"/>
                </a:solidFill>
                <a:latin typeface="Manrope ExtraBold" pitchFamily="2" charset="0"/>
                <a:ea typeface="Big Stem"/>
                <a:cs typeface="Big Stem"/>
                <a:sym typeface="Big Stem"/>
              </a:rPr>
              <a:t>? </a:t>
            </a:r>
            <a:endParaRPr lang="en-US" sz="4000" dirty="0">
              <a:solidFill>
                <a:srgbClr val="000000"/>
              </a:solidFill>
              <a:latin typeface="Manrope ExtraBold" pitchFamily="2" charset="0"/>
              <a:ea typeface="Big Stem"/>
              <a:cs typeface="Big Stem"/>
              <a:sym typeface="Big Ste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5099" y="3145971"/>
            <a:ext cx="75081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ru-RU" altLang="en-US" sz="2400" b="1" spc="67" dirty="0">
                <a:ea typeface="Scripter" panose="020B0604020202020204"/>
                <a:cs typeface="Scripter" panose="020B0604020202020204"/>
                <a:sym typeface="Scripter" panose="020B0604020202020204"/>
              </a:rPr>
              <a:t>Создайте игровой уголок: </a:t>
            </a:r>
            <a:r>
              <a:rPr lang="ru-RU" altLang="en-US" sz="2400" spc="67" dirty="0">
                <a:ea typeface="Scripter" panose="020B0604020202020204"/>
                <a:cs typeface="Scripter" panose="020B0604020202020204"/>
                <a:sym typeface="Scripter" panose="020B0604020202020204"/>
              </a:rPr>
              <a:t>реквизит, сцена, освещение, звуковые </a:t>
            </a:r>
            <a:r>
              <a:rPr lang="ru-RU" altLang="en-US" sz="2400" spc="67" dirty="0" smtClean="0">
                <a:ea typeface="Scripter" panose="020B0604020202020204"/>
                <a:cs typeface="Scripter" panose="020B0604020202020204"/>
                <a:sym typeface="Scripter" panose="020B0604020202020204"/>
              </a:rPr>
              <a:t>эффекты.</a:t>
            </a:r>
          </a:p>
          <a:p>
            <a:pPr defTabSz="609600"/>
            <a:r>
              <a:rPr lang="ru-RU" altLang="en-US" sz="2400" b="1" spc="67" dirty="0" smtClean="0">
                <a:ea typeface="Scripter" panose="020B0604020202020204"/>
                <a:cs typeface="Scripter" panose="020B0604020202020204"/>
                <a:sym typeface="Scripter" panose="020B0604020202020204"/>
              </a:rPr>
              <a:t>Предложите </a:t>
            </a:r>
            <a:r>
              <a:rPr lang="ru-RU" altLang="en-US" sz="2400" b="1" spc="67" dirty="0">
                <a:ea typeface="Scripter" panose="020B0604020202020204"/>
                <a:cs typeface="Scripter" panose="020B0604020202020204"/>
                <a:sym typeface="Scripter" panose="020B0604020202020204"/>
              </a:rPr>
              <a:t>темы для игры: </a:t>
            </a:r>
            <a:r>
              <a:rPr lang="ru-RU" altLang="en-US" sz="2400" spc="67" dirty="0">
                <a:ea typeface="Scripter" panose="020B0604020202020204"/>
                <a:cs typeface="Scripter" panose="020B0604020202020204"/>
                <a:sym typeface="Scripter" panose="020B0604020202020204"/>
              </a:rPr>
              <a:t>театрализация сказок или собственных </a:t>
            </a:r>
            <a:r>
              <a:rPr lang="ru-RU" altLang="en-US" sz="2400" spc="67" dirty="0" smtClean="0">
                <a:ea typeface="Scripter" panose="020B0604020202020204"/>
                <a:cs typeface="Scripter" panose="020B0604020202020204"/>
                <a:sym typeface="Scripter" panose="020B0604020202020204"/>
              </a:rPr>
              <a:t>историй.</a:t>
            </a:r>
          </a:p>
          <a:p>
            <a:pPr defTabSz="609600"/>
            <a:r>
              <a:rPr lang="ru-RU" altLang="en-US" sz="2400" b="1" spc="67" dirty="0" smtClean="0">
                <a:ea typeface="Scripter" panose="020B0604020202020204"/>
                <a:cs typeface="Scripter" panose="020B0604020202020204"/>
                <a:sym typeface="Scripter" panose="020B0604020202020204"/>
              </a:rPr>
              <a:t>Помогите </a:t>
            </a:r>
            <a:r>
              <a:rPr lang="ru-RU" altLang="en-US" sz="2400" b="1" spc="67" dirty="0">
                <a:ea typeface="Scripter" panose="020B0604020202020204"/>
                <a:cs typeface="Scripter" panose="020B0604020202020204"/>
                <a:sym typeface="Scripter" panose="020B0604020202020204"/>
              </a:rPr>
              <a:t>с распределением ролей: </a:t>
            </a:r>
            <a:r>
              <a:rPr lang="ru-RU" altLang="en-US" sz="2400" spc="67" dirty="0">
                <a:ea typeface="Scripter" panose="020B0604020202020204"/>
                <a:cs typeface="Scripter" panose="020B0604020202020204"/>
                <a:sym typeface="Scripter" panose="020B0604020202020204"/>
              </a:rPr>
              <a:t>обсуждение ролей, подбор костюмов, и аксессуаров, обучение мимике, жестам, выражению эмоций.</a:t>
            </a:r>
          </a:p>
        </p:txBody>
      </p:sp>
    </p:spTree>
    <p:extLst>
      <p:ext uri="{BB962C8B-B14F-4D97-AF65-F5344CB8AC3E}">
        <p14:creationId xmlns:p14="http://schemas.microsoft.com/office/powerpoint/2010/main" val="2497915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Words>517</Words>
  <Application>Microsoft Office PowerPoint</Application>
  <PresentationFormat>Произвольный</PresentationFormat>
  <Paragraphs>70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Manrope Light</vt:lpstr>
      <vt:lpstr>Big Stem</vt:lpstr>
      <vt:lpstr>Manrope Medium</vt:lpstr>
      <vt:lpstr>Poppins</vt:lpstr>
      <vt:lpstr>Manrope ExtraBold</vt:lpstr>
      <vt:lpstr>Calibri</vt:lpstr>
      <vt:lpstr>Calibri Light</vt:lpstr>
      <vt:lpstr>Scripter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Савельев</dc:creator>
  <cp:lastModifiedBy>AdminPC</cp:lastModifiedBy>
  <cp:revision>58</cp:revision>
  <dcterms:created xsi:type="dcterms:W3CDTF">2024-09-25T19:53:00Z</dcterms:created>
  <dcterms:modified xsi:type="dcterms:W3CDTF">2025-10-08T23:16:15Z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6637BF7A562E4C4FB73F111509F48891_12</vt:lpwstr>
  </property>
  <property fmtid="{D5CDD505-2E9C-101B-9397-08002B2CF9AE}" pid="3" name="KSOProductBuildVer">
    <vt:lpwstr>1049-12.2.0.18283</vt:lpwstr>
  </property>
</Properties>
</file>